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9" r:id="rId4"/>
    <p:sldId id="276" r:id="rId5"/>
    <p:sldId id="261" r:id="rId6"/>
    <p:sldId id="277" r:id="rId7"/>
    <p:sldId id="262" r:id="rId8"/>
    <p:sldId id="263" r:id="rId9"/>
    <p:sldId id="264" r:id="rId10"/>
    <p:sldId id="265" r:id="rId11"/>
    <p:sldId id="260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8" r:id="rId21"/>
    <p:sldId id="279" r:id="rId22"/>
    <p:sldId id="280" r:id="rId23"/>
    <p:sldId id="281" r:id="rId24"/>
    <p:sldId id="282" r:id="rId25"/>
    <p:sldId id="285" r:id="rId26"/>
    <p:sldId id="286" r:id="rId27"/>
    <p:sldId id="287" r:id="rId28"/>
    <p:sldId id="288" r:id="rId29"/>
    <p:sldId id="289" r:id="rId30"/>
    <p:sldId id="292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srgbClr val="FF0000"/>
    </p:penClr>
  </p:showPr>
  <p:clrMru>
    <a:srgbClr val="0005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3140968"/>
            <a:ext cx="8060432" cy="1440159"/>
          </a:xfrm>
        </p:spPr>
        <p:txBody>
          <a:bodyPr>
            <a:normAutofit/>
          </a:bodyPr>
          <a:lstStyle/>
          <a:p>
            <a:r>
              <a:rPr lang="pl-PL" b="1" i="1" dirty="0" smtClean="0">
                <a:solidFill>
                  <a:schemeClr val="tx2"/>
                </a:solidFill>
              </a:rPr>
              <a:t>ZESPOLE SZKÓŁ W LUBOWIDZU</a:t>
            </a:r>
            <a:endParaRPr lang="pl-PL" b="1" i="1" dirty="0">
              <a:solidFill>
                <a:schemeClr val="tx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63688" y="1484784"/>
            <a:ext cx="5688632" cy="201622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  <a:latin typeface="Bookman Old Style" pitchFamily="18" charset="0"/>
              </a:rPr>
              <a:t>PROCEDURY EWAKUACJI </a:t>
            </a:r>
          </a:p>
          <a:p>
            <a:pPr algn="ctr"/>
            <a:r>
              <a:rPr lang="pl-PL" sz="5400" b="1" dirty="0" smtClean="0">
                <a:solidFill>
                  <a:srgbClr val="FF0000"/>
                </a:solidFill>
                <a:latin typeface="Bookman Old Style" pitchFamily="18" charset="0"/>
              </a:rPr>
              <a:t>W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Pracownicy bloku żywieniowego powinni :</a:t>
            </a:r>
          </a:p>
          <a:p>
            <a:pPr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FF0000"/>
              </a:solidFill>
            </a:endParaRP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wyłączyć i zabezpieczyć wszystkie urządzenia elektryczne i gazowe.</a:t>
            </a:r>
          </a:p>
          <a:p>
            <a:endParaRPr lang="pl-PL" dirty="0"/>
          </a:p>
        </p:txBody>
      </p:sp>
      <p:pic>
        <p:nvPicPr>
          <p:cNvPr id="6" name="Picture 3" descr="C:\dysk D\school\szkoła 2015-2016\gimnazjum\sip i koordynator\szkolenie Rady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1648122" cy="1937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ysk D\school\szkoła 2015-2016\gimnazjum\sip i koordynator\szkolenie Rady\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532085"/>
            <a:ext cx="1656184" cy="196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dysk D\school\szkoła 2015-2016\gimnazjum\sip i koordynator\szkolenie Rady\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556792"/>
            <a:ext cx="1512168" cy="199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300" b="1" dirty="0" smtClean="0">
                <a:solidFill>
                  <a:srgbClr val="FF0000"/>
                </a:solidFill>
              </a:rPr>
              <a:t>Uczniowie :</a:t>
            </a:r>
          </a:p>
          <a:p>
            <a:pPr>
              <a:buNone/>
            </a:pPr>
            <a:endParaRPr lang="pl-PL" sz="3300" b="1" dirty="0" smtClean="0">
              <a:solidFill>
                <a:srgbClr val="FF0000"/>
              </a:solidFill>
            </a:endParaRP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wychodzą z sali lekcyjnej na korytarz,</a:t>
            </a: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na polecenie nauczyciela ustawiają się w szeregu i w sposób zorganizowany kierują się do wskazanego wyjścia ewakuacyjnego wyznaczonymi drogami ewakuacji,</a:t>
            </a: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poruszają się po prawej stronie korytarzy i klatek schodowych, wykonując polecenia osób funkcyjnych np. woźnej,</a:t>
            </a:r>
          </a:p>
          <a:p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300" b="1" dirty="0" smtClean="0">
                <a:solidFill>
                  <a:srgbClr val="FF0000"/>
                </a:solidFill>
              </a:rPr>
              <a:t>Uczniowie :</a:t>
            </a: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mający zajęcia na wyższych kondygnacjach schodzą po stwierdzeniu (informacja od osób funkcyjnych np. woźnej), że uczniowie niższych kondygnacji opuścili już budynek i drogi ewakuacyjne są już wolne,</a:t>
            </a: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po opuszczeniu budynku wraz z nauczycielem kierują się na miejsce zbiórki</a:t>
            </a:r>
            <a:r>
              <a:rPr lang="pl-PL" b="1" smtClean="0">
                <a:solidFill>
                  <a:srgbClr val="FFFF00"/>
                </a:solidFill>
              </a:rPr>
              <a:t>, wyznaczonymi </a:t>
            </a:r>
            <a:r>
              <a:rPr lang="pl-PL" b="1" dirty="0" smtClean="0">
                <a:solidFill>
                  <a:srgbClr val="FFFF00"/>
                </a:solidFill>
              </a:rPr>
              <a:t>drogami ewakuacji,</a:t>
            </a: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na miejscu zbiórki ustawiają się w sposób zorganizowany (klasami).</a:t>
            </a:r>
          </a:p>
          <a:p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59919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EWAKUACJA  SAL  LEKCYJNYCH</a:t>
            </a:r>
            <a:endParaRPr lang="pl-PL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sz="2800" b="1" dirty="0" smtClean="0">
                <a:solidFill>
                  <a:srgbClr val="FFFF00"/>
                </a:solidFill>
              </a:rPr>
              <a:t>W pierwszej kolejności ewakuują się osoby z sal najbliżej wyjść ewakuacyjnych.</a:t>
            </a:r>
          </a:p>
          <a:p>
            <a:pPr lvl="0" algn="ctr">
              <a:buNone/>
            </a:pPr>
            <a:r>
              <a:rPr lang="pl-PL" sz="3200" b="1" dirty="0" smtClean="0">
                <a:solidFill>
                  <a:srgbClr val="FFFF00"/>
                </a:solidFill>
              </a:rPr>
              <a:t>„Starsza” część szkoły</a:t>
            </a:r>
          </a:p>
          <a:p>
            <a:r>
              <a:rPr lang="pl-PL" sz="2800" b="1" dirty="0" smtClean="0">
                <a:solidFill>
                  <a:srgbClr val="FFFF00"/>
                </a:solidFill>
              </a:rPr>
              <a:t>sale nr </a:t>
            </a:r>
            <a:r>
              <a:rPr lang="pl-PL" sz="2800" b="1" dirty="0" smtClean="0">
                <a:solidFill>
                  <a:srgbClr val="FF0000"/>
                </a:solidFill>
              </a:rPr>
              <a:t>1,2,9,</a:t>
            </a:r>
            <a:r>
              <a:rPr lang="pl-PL" sz="2800" b="1" dirty="0" smtClean="0">
                <a:solidFill>
                  <a:srgbClr val="FFFF00"/>
                </a:solidFill>
              </a:rPr>
              <a:t> – wyjście ewakuacyjne nr </a:t>
            </a:r>
            <a:r>
              <a:rPr lang="pl-PL" sz="2800" b="1" dirty="0" smtClean="0">
                <a:solidFill>
                  <a:srgbClr val="C00000"/>
                </a:solidFill>
                <a:hlinkClick r:id="rId2" action="ppaction://hlinksldjump"/>
              </a:rPr>
              <a:t>9</a:t>
            </a:r>
            <a:endParaRPr lang="pl-PL" sz="2800" b="1" dirty="0" smtClean="0">
              <a:solidFill>
                <a:srgbClr val="C00000"/>
              </a:solidFill>
            </a:endParaRPr>
          </a:p>
          <a:p>
            <a:r>
              <a:rPr lang="pl-PL" sz="2800" b="1" dirty="0" smtClean="0">
                <a:solidFill>
                  <a:srgbClr val="FFFF00"/>
                </a:solidFill>
              </a:rPr>
              <a:t>sale </a:t>
            </a:r>
            <a:r>
              <a:rPr lang="pl-PL" sz="2800" b="1" smtClean="0">
                <a:solidFill>
                  <a:srgbClr val="FFFF00"/>
                </a:solidFill>
              </a:rPr>
              <a:t>nr </a:t>
            </a:r>
            <a:r>
              <a:rPr lang="pl-PL" sz="2800" b="1" smtClean="0">
                <a:solidFill>
                  <a:srgbClr val="FF0000"/>
                </a:solidFill>
              </a:rPr>
              <a:t>5,6,7,8,10,11,12,18</a:t>
            </a:r>
            <a:r>
              <a:rPr lang="pl-PL" sz="2800" b="1" smtClean="0">
                <a:solidFill>
                  <a:srgbClr val="FFFF00"/>
                </a:solidFill>
              </a:rPr>
              <a:t>  </a:t>
            </a:r>
            <a:r>
              <a:rPr lang="pl-PL" sz="2800" b="1" dirty="0" smtClean="0">
                <a:solidFill>
                  <a:srgbClr val="FFFF00"/>
                </a:solidFill>
              </a:rPr>
              <a:t>– wyjście ewakuacyjne </a:t>
            </a:r>
          </a:p>
          <a:p>
            <a:pPr>
              <a:buNone/>
            </a:pPr>
            <a:r>
              <a:rPr lang="pl-PL" sz="2800" b="1" dirty="0" smtClean="0">
                <a:solidFill>
                  <a:srgbClr val="FFFF00"/>
                </a:solidFill>
              </a:rPr>
              <a:t>     nr </a:t>
            </a:r>
            <a:r>
              <a:rPr lang="pl-PL" sz="2800" b="1" dirty="0" smtClean="0">
                <a:solidFill>
                  <a:srgbClr val="FF0000"/>
                </a:solidFill>
                <a:hlinkClick r:id="rId3" action="ppaction://hlinksldjump"/>
              </a:rPr>
              <a:t>11</a:t>
            </a:r>
            <a:endParaRPr lang="pl-PL" sz="2800" b="1" dirty="0" smtClean="0">
              <a:solidFill>
                <a:srgbClr val="FFFF00"/>
              </a:solidFill>
            </a:endParaRPr>
          </a:p>
          <a:p>
            <a:r>
              <a:rPr lang="pl-PL" sz="2800" b="1" dirty="0" err="1" smtClean="0">
                <a:solidFill>
                  <a:srgbClr val="FFFF00"/>
                </a:solidFill>
              </a:rPr>
              <a:t>świetlica,sale</a:t>
            </a:r>
            <a:r>
              <a:rPr lang="pl-PL" sz="2800" b="1" dirty="0" smtClean="0">
                <a:solidFill>
                  <a:srgbClr val="FFFF00"/>
                </a:solidFill>
              </a:rPr>
              <a:t> nr </a:t>
            </a:r>
            <a:r>
              <a:rPr lang="pl-PL" sz="2800" b="1" dirty="0" smtClean="0">
                <a:solidFill>
                  <a:srgbClr val="FF0000"/>
                </a:solidFill>
              </a:rPr>
              <a:t>16,17</a:t>
            </a:r>
            <a:r>
              <a:rPr lang="pl-PL" sz="2800" b="1" dirty="0" smtClean="0">
                <a:solidFill>
                  <a:srgbClr val="FFFF00"/>
                </a:solidFill>
              </a:rPr>
              <a:t>– wyjście ewakuacyjne nr </a:t>
            </a:r>
            <a:r>
              <a:rPr lang="pl-PL" sz="2800" b="1" dirty="0" smtClean="0">
                <a:solidFill>
                  <a:srgbClr val="FF0000"/>
                </a:solidFill>
                <a:hlinkClick r:id="rId4" action="ppaction://hlinksldjump"/>
              </a:rPr>
              <a:t>10</a:t>
            </a:r>
            <a:endParaRPr lang="pl-PL" sz="2800" b="1" dirty="0" smtClean="0">
              <a:solidFill>
                <a:srgbClr val="FF0000"/>
              </a:solidFill>
            </a:endParaRPr>
          </a:p>
          <a:p>
            <a:endParaRPr lang="pl-PL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pl-PL" sz="2800" b="1" dirty="0" smtClean="0">
                <a:solidFill>
                  <a:srgbClr val="FF0000"/>
                </a:solidFill>
              </a:rPr>
              <a:t>UWAGA !!! </a:t>
            </a:r>
            <a:r>
              <a:rPr lang="pl-PL" sz="2800" b="1" dirty="0" smtClean="0">
                <a:solidFill>
                  <a:srgbClr val="FFFF00"/>
                </a:solidFill>
              </a:rPr>
              <a:t>Wyjście ewakuacyjne nr </a:t>
            </a:r>
            <a:r>
              <a:rPr lang="pl-PL" sz="2800" b="1" dirty="0" smtClean="0">
                <a:solidFill>
                  <a:srgbClr val="FF0000"/>
                </a:solidFill>
                <a:hlinkClick r:id="rId5" action="ppaction://hlinksldjump"/>
              </a:rPr>
              <a:t>1</a:t>
            </a:r>
            <a:r>
              <a:rPr lang="pl-PL" sz="2800" b="1" dirty="0" smtClean="0">
                <a:solidFill>
                  <a:srgbClr val="FFFF00"/>
                </a:solidFill>
              </a:rPr>
              <a:t> jest nieczynne</a:t>
            </a:r>
          </a:p>
          <a:p>
            <a:pPr lvl="0" algn="ctr">
              <a:buNone/>
            </a:pPr>
            <a:endParaRPr lang="pl-PL" sz="2800" b="1" dirty="0">
              <a:solidFill>
                <a:srgbClr val="FFFF00"/>
              </a:solidFill>
            </a:endParaRPr>
          </a:p>
          <a:p>
            <a:pPr lvl="0" algn="ctr">
              <a:buNone/>
            </a:pPr>
            <a:r>
              <a:rPr lang="pl-PL" sz="2800" b="1" dirty="0" smtClean="0">
                <a:solidFill>
                  <a:srgbClr val="FFFF00"/>
                </a:solidFill>
              </a:rPr>
              <a:t>Miejsce ewakuacji – </a:t>
            </a:r>
            <a:r>
              <a:rPr lang="pl-PL" sz="2800" b="1" dirty="0" smtClean="0">
                <a:solidFill>
                  <a:srgbClr val="FFFF00"/>
                </a:solidFill>
                <a:hlinkClick r:id="rId6" action="ppaction://hlinksldjump"/>
              </a:rPr>
              <a:t>parking przy plebanii</a:t>
            </a:r>
            <a:endParaRPr lang="pl-PL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l-PL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EWAKUACJA  SAL  LEKCYJNYCH</a:t>
            </a:r>
            <a:endParaRPr lang="pl-PL" b="1" dirty="0" smtClean="0">
              <a:solidFill>
                <a:srgbClr val="FFFF00"/>
              </a:solidFill>
            </a:endParaRPr>
          </a:p>
          <a:p>
            <a:pPr lvl="0" algn="ctr">
              <a:buNone/>
            </a:pPr>
            <a:r>
              <a:rPr lang="pl-PL" b="1" dirty="0" smtClean="0">
                <a:solidFill>
                  <a:srgbClr val="FFFF00"/>
                </a:solidFill>
              </a:rPr>
              <a:t>„Nowsza” część szkoły</a:t>
            </a:r>
          </a:p>
          <a:p>
            <a:pPr lvl="0" algn="ctr">
              <a:buNone/>
            </a:pPr>
            <a:endParaRPr lang="pl-PL" b="1" dirty="0" smtClean="0">
              <a:solidFill>
                <a:srgbClr val="FFFF00"/>
              </a:solidFill>
            </a:endParaRPr>
          </a:p>
          <a:p>
            <a:r>
              <a:rPr lang="pl-PL" b="1" dirty="0" smtClean="0">
                <a:solidFill>
                  <a:srgbClr val="FFFF00"/>
                </a:solidFill>
              </a:rPr>
              <a:t>sale nr </a:t>
            </a:r>
            <a:r>
              <a:rPr lang="pl-PL" b="1" dirty="0" smtClean="0">
                <a:solidFill>
                  <a:srgbClr val="FF0000"/>
                </a:solidFill>
              </a:rPr>
              <a:t>42,43,44,45</a:t>
            </a:r>
            <a:r>
              <a:rPr lang="pl-PL" b="1" dirty="0" smtClean="0">
                <a:solidFill>
                  <a:srgbClr val="FFFF00"/>
                </a:solidFill>
              </a:rPr>
              <a:t>, biblioteka, pokój nauczycielski, stołówka, dyrektor, wicedyrektor, sekretariat  – wyjście ewakuacyjne nr </a:t>
            </a:r>
            <a:r>
              <a:rPr lang="pl-PL" b="1" dirty="0" smtClean="0">
                <a:solidFill>
                  <a:srgbClr val="FFFF00"/>
                </a:solidFill>
                <a:hlinkClick r:id="rId2" action="ppaction://hlinksldjump"/>
              </a:rPr>
              <a:t>5</a:t>
            </a:r>
            <a:endParaRPr lang="pl-PL" b="1" dirty="0" smtClean="0">
              <a:solidFill>
                <a:srgbClr val="FFFF00"/>
              </a:solidFill>
            </a:endParaRPr>
          </a:p>
          <a:p>
            <a:r>
              <a:rPr lang="pl-PL" b="1" dirty="0" smtClean="0">
                <a:solidFill>
                  <a:srgbClr val="FFFF00"/>
                </a:solidFill>
              </a:rPr>
              <a:t>przedszkole  – wyjście ewakuacyjne nr </a:t>
            </a:r>
            <a:r>
              <a:rPr lang="pl-PL" b="1" dirty="0" smtClean="0">
                <a:solidFill>
                  <a:srgbClr val="FFFF00"/>
                </a:solidFill>
                <a:hlinkClick r:id="rId3" action="ppaction://hlinksldjump"/>
              </a:rPr>
              <a:t>4</a:t>
            </a:r>
            <a:endParaRPr lang="pl-PL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l-PL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FFFF00"/>
                </a:solidFill>
              </a:rPr>
              <a:t>Miejsce ewakuacji –przy </a:t>
            </a:r>
            <a:r>
              <a:rPr lang="pl-PL" b="1" dirty="0" smtClean="0">
                <a:solidFill>
                  <a:srgbClr val="FFFF00"/>
                </a:solidFill>
                <a:hlinkClick r:id="rId4" action="ppaction://hlinksldjump"/>
              </a:rPr>
              <a:t>„scenie letniej”</a:t>
            </a:r>
            <a:endParaRPr lang="pl-PL" b="1" dirty="0" smtClean="0">
              <a:solidFill>
                <a:srgbClr val="FFFF00"/>
              </a:solidFill>
            </a:endParaRPr>
          </a:p>
          <a:p>
            <a:pPr lvl="0">
              <a:buNone/>
            </a:pPr>
            <a:endParaRPr lang="pl-PL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EWAKUACJA  SAL  LEKCYJNYCH</a:t>
            </a:r>
            <a:endParaRPr lang="pl-PL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l-PL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pl-PL" b="1" dirty="0" smtClean="0"/>
          </a:p>
          <a:p>
            <a:r>
              <a:rPr lang="pl-PL" b="1" dirty="0" smtClean="0">
                <a:solidFill>
                  <a:srgbClr val="FFFF00"/>
                </a:solidFill>
              </a:rPr>
              <a:t>sala gimnastyczna </a:t>
            </a:r>
          </a:p>
          <a:p>
            <a:pPr>
              <a:buNone/>
            </a:pPr>
            <a:r>
              <a:rPr lang="pl-PL" b="1" dirty="0" smtClean="0">
                <a:solidFill>
                  <a:srgbClr val="FFFF00"/>
                </a:solidFill>
              </a:rPr>
              <a:t>      – wyjście ewakuacyjne nr </a:t>
            </a:r>
            <a:r>
              <a:rPr lang="pl-PL" b="1" dirty="0" smtClean="0">
                <a:solidFill>
                  <a:srgbClr val="FFFF00"/>
                </a:solidFill>
                <a:hlinkClick r:id="rId2" action="ppaction://hlinksldjump"/>
              </a:rPr>
              <a:t>7, 8</a:t>
            </a:r>
            <a:endParaRPr lang="pl-PL" sz="3600" b="1" dirty="0" smtClean="0">
              <a:solidFill>
                <a:srgbClr val="FFFF00"/>
              </a:solidFill>
            </a:endParaRPr>
          </a:p>
          <a:p>
            <a:endParaRPr lang="pl-PL" sz="3600" b="1" dirty="0" smtClean="0">
              <a:solidFill>
                <a:srgbClr val="FFFF00"/>
              </a:solidFill>
            </a:endParaRP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blok żywieniowy (oprócz stołówki):</a:t>
            </a:r>
            <a:r>
              <a:rPr lang="pl-PL" sz="3600" b="1" dirty="0" smtClean="0">
                <a:solidFill>
                  <a:srgbClr val="FFFF00"/>
                </a:solidFill>
              </a:rPr>
              <a:t> </a:t>
            </a:r>
            <a:r>
              <a:rPr lang="pl-PL" b="1" dirty="0" smtClean="0">
                <a:solidFill>
                  <a:srgbClr val="FFFF00"/>
                </a:solidFill>
              </a:rPr>
              <a:t>wyjście ewakuacyjne nr </a:t>
            </a:r>
            <a:r>
              <a:rPr lang="pl-PL" b="1" dirty="0" smtClean="0">
                <a:solidFill>
                  <a:srgbClr val="FFFF00"/>
                </a:solidFill>
                <a:hlinkClick r:id="rId3" action="ppaction://hlinksldjump"/>
              </a:rPr>
              <a:t>6</a:t>
            </a:r>
            <a:endParaRPr lang="pl-PL" sz="28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rgbClr val="FFFF00"/>
                </a:solidFill>
              </a:rPr>
              <a:t>Miejsce ewakuacji –przy </a:t>
            </a:r>
            <a:r>
              <a:rPr lang="pl-PL" b="1" dirty="0" smtClean="0">
                <a:solidFill>
                  <a:srgbClr val="FFFF00"/>
                </a:solidFill>
                <a:hlinkClick r:id="rId4" action="ppaction://hlinksldjump"/>
              </a:rPr>
              <a:t>„scenie letniej”</a:t>
            </a:r>
            <a:endParaRPr lang="pl-PL" b="1" dirty="0" smtClean="0">
              <a:solidFill>
                <a:srgbClr val="FFFF00"/>
              </a:solidFill>
            </a:endParaRPr>
          </a:p>
          <a:p>
            <a:endParaRPr lang="pl-PL" dirty="0"/>
          </a:p>
        </p:txBody>
      </p:sp>
      <p:pic>
        <p:nvPicPr>
          <p:cNvPr id="6" name="Picture 3" descr="C:\dysk D\school\szkoła 2015-2016\gimnazjum\sip i koordynator\szkolenie Rady\uczniow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052736"/>
            <a:ext cx="2232248" cy="190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SYGNAŁY ALARMOWE </a:t>
            </a:r>
            <a:endParaRPr lang="pl-PL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INFORMUJĄCE O EWAKUACJI</a:t>
            </a:r>
            <a:endParaRPr lang="pl-PL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FFFF00"/>
                </a:solidFill>
              </a:rPr>
              <a:t>Pożar, podłożenie ładunku wybuchowego:</a:t>
            </a:r>
          </a:p>
          <a:p>
            <a:r>
              <a:rPr lang="pl-PL" b="1" dirty="0" smtClean="0">
                <a:solidFill>
                  <a:srgbClr val="FFFF00"/>
                </a:solidFill>
              </a:rPr>
              <a:t>dźwięk dzwonka ciągły </a:t>
            </a:r>
          </a:p>
          <a:p>
            <a:pPr>
              <a:buNone/>
            </a:pPr>
            <a:r>
              <a:rPr lang="pl-PL" b="1" dirty="0" smtClean="0">
                <a:solidFill>
                  <a:srgbClr val="FFFF00"/>
                </a:solidFill>
              </a:rPr>
              <a:t>  trwający </a:t>
            </a:r>
            <a:r>
              <a:rPr lang="pl-PL" b="1" dirty="0" smtClean="0">
                <a:solidFill>
                  <a:srgbClr val="FF0000"/>
                </a:solidFill>
              </a:rPr>
              <a:t>2 minuty</a:t>
            </a:r>
          </a:p>
          <a:p>
            <a:endParaRPr lang="pl-PL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FFFF00"/>
                </a:solidFill>
              </a:rPr>
              <a:t>Wtargnięcie napastnika:</a:t>
            </a:r>
          </a:p>
          <a:p>
            <a:r>
              <a:rPr lang="pl-PL" b="1" dirty="0" smtClean="0">
                <a:solidFill>
                  <a:srgbClr val="FFFF00"/>
                </a:solidFill>
              </a:rPr>
              <a:t>dźwięk dzwonka przerywany </a:t>
            </a:r>
          </a:p>
          <a:p>
            <a:pPr>
              <a:buNone/>
            </a:pPr>
            <a:r>
              <a:rPr lang="pl-PL" b="1" dirty="0" smtClean="0">
                <a:solidFill>
                  <a:srgbClr val="FFFF00"/>
                </a:solidFill>
              </a:rPr>
              <a:t>  trwający </a:t>
            </a:r>
            <a:r>
              <a:rPr lang="pl-PL" b="1" dirty="0" smtClean="0">
                <a:solidFill>
                  <a:srgbClr val="FF0000"/>
                </a:solidFill>
              </a:rPr>
              <a:t>20 sekund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3" name="Obraz 2" descr="http://gim121wawa.edupage.org/files/dzwonek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88963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http://gim121wawa.edupage.org/files/dzwonek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157192"/>
            <a:ext cx="88963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lvl="0"/>
            <a:r>
              <a:rPr lang="pl-PL" b="1" dirty="0" smtClean="0">
                <a:solidFill>
                  <a:srgbClr val="FFFF00"/>
                </a:solidFill>
              </a:rPr>
              <a:t>w przypadku braku energii elektrycznej alarm ewakuacyjny ogłasza się przy użyciu dzwonka ręcznego (ewentualnie przy pomocy ręcznej syreny alarmowej) uzupełnionego przez informację głosową  UWAGA!!! - „POŻAR”, „NAPASTNIK”, „BOMBA”,</a:t>
            </a:r>
          </a:p>
          <a:p>
            <a:pPr lvl="0"/>
            <a:endParaRPr lang="pl-PL" dirty="0" smtClean="0">
              <a:solidFill>
                <a:srgbClr val="FFFF00"/>
              </a:solidFill>
            </a:endParaRP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w przypadku opadów deszczu, śniegu lub panującego zimna miejscem ewakuacji jest sala przy OSP.</a:t>
            </a:r>
          </a:p>
          <a:p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ctr">
              <a:buNone/>
            </a:pPr>
            <a:endParaRPr lang="pl-PL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pl-PL" b="1" dirty="0" smtClean="0">
                <a:solidFill>
                  <a:srgbClr val="FFFF00"/>
                </a:solidFill>
              </a:rPr>
              <a:t>Na korytarzach znajdują się:</a:t>
            </a:r>
          </a:p>
          <a:p>
            <a:pPr algn="just"/>
            <a:r>
              <a:rPr lang="pl-PL" b="1" dirty="0" smtClean="0">
                <a:solidFill>
                  <a:srgbClr val="FFFF00"/>
                </a:solidFill>
                <a:hlinkClick r:id="rId2" action="ppaction://hlinksldjump"/>
              </a:rPr>
              <a:t>plany</a:t>
            </a:r>
            <a:r>
              <a:rPr lang="pl-PL" b="1" dirty="0" smtClean="0">
                <a:solidFill>
                  <a:srgbClr val="FFFF00"/>
                </a:solidFill>
              </a:rPr>
              <a:t> ewakuacji, </a:t>
            </a:r>
          </a:p>
          <a:p>
            <a:pPr algn="just"/>
            <a:r>
              <a:rPr lang="pl-PL" b="1" dirty="0" smtClean="0">
                <a:solidFill>
                  <a:srgbClr val="FFFF00"/>
                </a:solidFill>
              </a:rPr>
              <a:t>informacje o sygnałach alarmowych,</a:t>
            </a:r>
          </a:p>
          <a:p>
            <a:pPr algn="just"/>
            <a:r>
              <a:rPr lang="pl-PL" b="1" dirty="0" smtClean="0">
                <a:solidFill>
                  <a:srgbClr val="FFFF00"/>
                </a:solidFill>
              </a:rPr>
              <a:t>klucze przy wyjściach ewakuacyjnych.</a:t>
            </a:r>
            <a:endParaRPr lang="pl-PL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b="1" dirty="0" smtClean="0">
                <a:solidFill>
                  <a:srgbClr val="FFFF00"/>
                </a:solidFill>
                <a:latin typeface="Bookman Old Style" pitchFamily="18" charset="0"/>
              </a:rPr>
              <a:t>Dziękuję za uwagę.</a:t>
            </a:r>
          </a:p>
          <a:p>
            <a:pPr algn="ctr"/>
            <a:endParaRPr lang="pl-PL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/>
            <a:endParaRPr lang="pl-PL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/>
            <a:endParaRPr lang="pl-PL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/>
            <a:endParaRPr lang="pl-PL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/>
            <a:endParaRPr lang="pl-PL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pl-PL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pl-PL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pl-PL" sz="2400" b="1" dirty="0" smtClean="0">
                <a:solidFill>
                  <a:srgbClr val="FFFF00"/>
                </a:solidFill>
                <a:latin typeface="Bookman Old Style" pitchFamily="18" charset="0"/>
              </a:rPr>
              <a:t>opracował : Tomasz Urbański</a:t>
            </a:r>
            <a:endParaRPr lang="pl-PL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b="1" dirty="0" smtClean="0">
                <a:solidFill>
                  <a:srgbClr val="FFFF00"/>
                </a:solidFill>
              </a:rPr>
              <a:t>    </a:t>
            </a:r>
            <a:r>
              <a:rPr lang="pl-PL" b="1" dirty="0" smtClean="0">
                <a:solidFill>
                  <a:srgbClr val="FF0000"/>
                </a:solidFill>
              </a:rPr>
              <a:t>Osoba która pierwsza zauważyła pożar lub zagrożenie powinna natychmiast powiadomić:</a:t>
            </a: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najbliższe otoczenie o zaistniałym, niebezpieczeństwie,</a:t>
            </a: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dyrektora szkoły. </a:t>
            </a:r>
          </a:p>
          <a:p>
            <a:pPr>
              <a:buNone/>
            </a:pPr>
            <a:r>
              <a:rPr lang="pl-PL" b="1" dirty="0" smtClean="0">
                <a:solidFill>
                  <a:srgbClr val="FFFF00"/>
                </a:solidFill>
              </a:rPr>
              <a:t>  </a:t>
            </a:r>
            <a:r>
              <a:rPr lang="pl-PL" b="1" dirty="0" smtClean="0">
                <a:solidFill>
                  <a:srgbClr val="FF0000"/>
                </a:solidFill>
              </a:rPr>
              <a:t>Dyrektor:</a:t>
            </a:r>
          </a:p>
          <a:p>
            <a:r>
              <a:rPr lang="pl-PL" b="1" dirty="0" smtClean="0">
                <a:solidFill>
                  <a:srgbClr val="FFFF00"/>
                </a:solidFill>
              </a:rPr>
              <a:t>podejmuje decyzję o ewakuacji,</a:t>
            </a:r>
            <a:endParaRPr lang="pl-PL" b="1" dirty="0" smtClean="0">
              <a:solidFill>
                <a:srgbClr val="FF0000"/>
              </a:solidFill>
            </a:endParaRP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nakazuje powiadomienie specjalistycznych służb ratowniczych,</a:t>
            </a: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poleca przystąpić do czynności ewakuacyjnych.</a:t>
            </a:r>
          </a:p>
          <a:p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WYJŚCIE EWAKUACYJNE </a:t>
            </a:r>
            <a:r>
              <a:rPr lang="pl-PL" dirty="0" smtClean="0">
                <a:solidFill>
                  <a:srgbClr val="FF0000"/>
                </a:solidFill>
              </a:rPr>
              <a:t>NR 9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ysk D\school\szkoła 2015-2016\gimnazjum\sip i koordynator\szkolenie Rady\szkolenie Sierpc\wyj. nr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507059" cy="2985195"/>
          </a:xfrm>
          <a:prstGeom prst="rect">
            <a:avLst/>
          </a:prstGeom>
          <a:noFill/>
        </p:spPr>
      </p:pic>
      <p:pic>
        <p:nvPicPr>
          <p:cNvPr id="6" name="Picture 2" descr="C:\dysk D\school\szkoła 2015-2016\gimnazjum\sip i koordynator\szkolenie Rady\szkolenie Sierpc\9 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398341" cy="291318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WYJŚCIE EWAKUACYJNE </a:t>
            </a:r>
            <a:r>
              <a:rPr lang="pl-PL" dirty="0" smtClean="0">
                <a:solidFill>
                  <a:srgbClr val="FF0000"/>
                </a:solidFill>
              </a:rPr>
              <a:t>NR 11</a:t>
            </a:r>
            <a:endParaRPr lang="pl-PL" dirty="0"/>
          </a:p>
        </p:txBody>
      </p:sp>
      <p:pic>
        <p:nvPicPr>
          <p:cNvPr id="3074" name="Picture 2" descr="C:\dysk D\school\szkoła 2015-2016\gimnazjum\sip i koordynator\szkolenie Rady\szkolenie Sierpc\wyjście nr 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5050649" cy="3345235"/>
          </a:xfrm>
          <a:prstGeom prst="rect">
            <a:avLst/>
          </a:prstGeom>
          <a:noFill/>
        </p:spPr>
      </p:pic>
      <p:pic>
        <p:nvPicPr>
          <p:cNvPr id="5" name="Picture 2" descr="C:\dysk D\school\szkoła 2015-2016\gimnazjum\sip i koordynator\szkolenie Rady\szkolenie Sierpc\11 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56992"/>
            <a:ext cx="4724495" cy="312921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WYJŚCIE EWAKUACYJNE </a:t>
            </a:r>
            <a:r>
              <a:rPr lang="pl-PL" dirty="0" smtClean="0">
                <a:solidFill>
                  <a:srgbClr val="FF0000"/>
                </a:solidFill>
              </a:rPr>
              <a:t>NR 10</a:t>
            </a:r>
            <a:endParaRPr lang="pl-PL" dirty="0"/>
          </a:p>
        </p:txBody>
      </p:sp>
      <p:pic>
        <p:nvPicPr>
          <p:cNvPr id="4102" name="Picture 6" descr="C:\dysk D\school\szkoła 2015-2016\gimnazjum\sip i koordynator\szkolenie Rady\szkolenie Sierpc\świetlica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66264" y="2462608"/>
            <a:ext cx="4938709" cy="3271093"/>
          </a:xfrm>
          <a:prstGeom prst="rect">
            <a:avLst/>
          </a:prstGeom>
          <a:noFill/>
        </p:spPr>
      </p:pic>
      <p:pic>
        <p:nvPicPr>
          <p:cNvPr id="10" name="Picture 2" descr="C:\dysk D\school\szkoła 2015-2016\gimnazjum\sip i koordynator\szkolenie Rady\szkolenie Sierpc\świetlica kla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89040"/>
            <a:ext cx="3656670" cy="2421950"/>
          </a:xfrm>
          <a:prstGeom prst="rect">
            <a:avLst/>
          </a:prstGeom>
          <a:noFill/>
        </p:spPr>
      </p:pic>
      <p:pic>
        <p:nvPicPr>
          <p:cNvPr id="11" name="Picture 4" descr="C:\dysk D\school\szkoła 2015-2016\gimnazjum\sip i koordynator\szkolenie Rady\szkolenie Sierpc\10 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12776"/>
            <a:ext cx="3888431" cy="257545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NIECZYNNE WYJŚCIE EWAKUACYJNE </a:t>
            </a:r>
            <a:r>
              <a:rPr lang="pl-PL" dirty="0" smtClean="0">
                <a:solidFill>
                  <a:srgbClr val="FF0000"/>
                </a:solidFill>
              </a:rPr>
              <a:t>NR 1</a:t>
            </a:r>
            <a:endParaRPr lang="pl-PL" dirty="0"/>
          </a:p>
        </p:txBody>
      </p:sp>
      <p:pic>
        <p:nvPicPr>
          <p:cNvPr id="5125" name="Picture 5" descr="C:\dysk D\school\szkoła 2015-2016\gimnazjum\sip i koordynator\szkolenie Rady\szkolenie Sierpc\brak wyjśc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341" y="1600200"/>
            <a:ext cx="68333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MIEJSCE EWAKUACJI 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PARKING PRZY PLEBANII</a:t>
            </a:r>
            <a:endParaRPr lang="pl-PL" dirty="0"/>
          </a:p>
        </p:txBody>
      </p:sp>
      <p:pic>
        <p:nvPicPr>
          <p:cNvPr id="6146" name="Picture 2" descr="C:\dysk D\school\szkoła 2015-2016\gimnazjum\sip i koordynator\szkolenie Rady\szkolenie Sierpc\pleban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341" y="1600200"/>
            <a:ext cx="68333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WYJŚCIE EWAKUACYJNE </a:t>
            </a:r>
            <a:r>
              <a:rPr lang="pl-PL" dirty="0" smtClean="0">
                <a:solidFill>
                  <a:srgbClr val="FF0000"/>
                </a:solidFill>
              </a:rPr>
              <a:t>NR 5</a:t>
            </a:r>
            <a:endParaRPr lang="pl-PL" dirty="0"/>
          </a:p>
        </p:txBody>
      </p:sp>
      <p:pic>
        <p:nvPicPr>
          <p:cNvPr id="7170" name="Picture 2" descr="C:\dysk D\school\szkoła 2015-2016\gimnazjum\sip i koordynator\szkolenie Rady\szkolenie Sierpc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4640795" cy="3073773"/>
          </a:xfrm>
          <a:prstGeom prst="rect">
            <a:avLst/>
          </a:prstGeom>
          <a:noFill/>
        </p:spPr>
      </p:pic>
      <p:pic>
        <p:nvPicPr>
          <p:cNvPr id="5" name="Picture 2" descr="C:\dysk D\school\szkoła 2015-2016\gimnazjum\sip i koordynator\szkolenie Rady\szkolenie Sierpc\5 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429000"/>
            <a:ext cx="4436463" cy="293843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WYJŚCIE EWAKUACYJNE </a:t>
            </a:r>
            <a:r>
              <a:rPr lang="pl-PL" dirty="0" smtClean="0">
                <a:solidFill>
                  <a:srgbClr val="FF0000"/>
                </a:solidFill>
              </a:rPr>
              <a:t>NR 4</a:t>
            </a:r>
            <a:endParaRPr lang="pl-PL" dirty="0"/>
          </a:p>
        </p:txBody>
      </p:sp>
      <p:pic>
        <p:nvPicPr>
          <p:cNvPr id="1026" name="Picture 2" descr="C:\dysk D\school\szkoła 2015-2016\gimnazjum\sip i koordynator\szkolenie Rady\szkolenie Sierpc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4248471" cy="2813922"/>
          </a:xfrm>
          <a:prstGeom prst="rect">
            <a:avLst/>
          </a:prstGeom>
          <a:noFill/>
        </p:spPr>
      </p:pic>
      <p:pic>
        <p:nvPicPr>
          <p:cNvPr id="6" name="Picture 2" descr="C:\dysk D\school\szkoła 2015-2016\gimnazjum\sip i koordynator\szkolenie Rady\szkolenie Sierpc\4 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501008"/>
            <a:ext cx="4180905" cy="276917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MIEJSCE EWAKUACJI 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PRZY SCENIE LETNIEJ</a:t>
            </a:r>
            <a:endParaRPr lang="pl-PL" dirty="0"/>
          </a:p>
        </p:txBody>
      </p:sp>
      <p:pic>
        <p:nvPicPr>
          <p:cNvPr id="2051" name="Picture 3" descr="C:\dysk D\school\szkoła 2015-2016\gimnazjum\sip i koordynator\szkolenie Rady\szkolenie Sierpc\sce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341" y="1600200"/>
            <a:ext cx="68333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ysk D\school\szkoła 2015-2016\gimnazjum\sip i koordynator\szkolenie Rady\szkolenie Sierpc\7 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4072187" cy="2697163"/>
          </a:xfrm>
          <a:prstGeom prst="rect">
            <a:avLst/>
          </a:prstGeom>
          <a:noFill/>
        </p:spPr>
      </p:pic>
      <p:pic>
        <p:nvPicPr>
          <p:cNvPr id="3074" name="Picture 2" descr="C:\dysk D\school\szkoła 2015-2016\gimnazjum\sip i koordynator\szkolenie Rady\szkolenie Sierpc\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88840"/>
            <a:ext cx="4615777" cy="3057203"/>
          </a:xfrm>
          <a:prstGeom prst="rect">
            <a:avLst/>
          </a:prstGeom>
          <a:noFill/>
        </p:spPr>
      </p:pic>
      <p:pic>
        <p:nvPicPr>
          <p:cNvPr id="6" name="Picture 3" descr="C:\dysk D\school\szkoła 2015-2016\gimnazjum\sip i koordynator\szkolenie Rady\szkolenie Sierpc\8 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149080"/>
            <a:ext cx="3707912" cy="2455889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971600" y="404664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/>
              <a:t>WYJŚCIE EWAKUACYJNE </a:t>
            </a:r>
            <a:r>
              <a:rPr lang="pl-PL" sz="4400" dirty="0" smtClean="0">
                <a:solidFill>
                  <a:srgbClr val="FF0000"/>
                </a:solidFill>
              </a:rPr>
              <a:t>NR 7,8</a:t>
            </a:r>
            <a:endParaRPr lang="pl-PL" sz="4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WYJŚCIE EWAKUACYJNE </a:t>
            </a:r>
            <a:r>
              <a:rPr lang="pl-PL" dirty="0" smtClean="0">
                <a:solidFill>
                  <a:srgbClr val="FF0000"/>
                </a:solidFill>
              </a:rPr>
              <a:t>NR</a:t>
            </a:r>
            <a:r>
              <a:rPr lang="pl-PL" dirty="0" smtClean="0">
                <a:solidFill>
                  <a:srgbClr val="FF0000"/>
                </a:solidFill>
                <a:hlinkClick r:id="rId2" action="ppaction://hlinksldjump"/>
              </a:rPr>
              <a:t> 6</a:t>
            </a:r>
            <a:endParaRPr lang="pl-PL" dirty="0"/>
          </a:p>
        </p:txBody>
      </p:sp>
      <p:pic>
        <p:nvPicPr>
          <p:cNvPr id="4100" name="Picture 4" descr="C:\dysk D\school\szkoła 2015-2016\gimnazjum\sip i koordynator\szkolenie Rady\szkolenie Sierpc\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4280755" cy="2835305"/>
          </a:xfrm>
          <a:prstGeom prst="rect">
            <a:avLst/>
          </a:prstGeom>
          <a:noFill/>
        </p:spPr>
      </p:pic>
      <p:pic>
        <p:nvPicPr>
          <p:cNvPr id="9" name="Picture 2" descr="C:\dysk D\school\szkoła 2015-2016\gimnazjum\sip i koordynator\szkolenie Rady\szkolenie Sierpc\6 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284984"/>
            <a:ext cx="4615777" cy="305720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5736" y="404664"/>
            <a:ext cx="4896544" cy="648072"/>
          </a:xfrm>
        </p:spPr>
        <p:txBody>
          <a:bodyPr>
            <a:normAutofit fontScale="90000"/>
          </a:bodyPr>
          <a:lstStyle/>
          <a:p>
            <a:pPr algn="l"/>
            <a:r>
              <a:rPr lang="pl-PL" sz="6000" dirty="0" smtClean="0"/>
              <a:t/>
            </a:r>
            <a:br>
              <a:rPr lang="pl-PL" sz="6000" dirty="0" smtClean="0"/>
            </a:b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404664"/>
            <a:ext cx="7848872" cy="583264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pl-PL" sz="14400" b="1" dirty="0" smtClean="0">
                <a:solidFill>
                  <a:srgbClr val="FF0000"/>
                </a:solidFill>
              </a:rPr>
              <a:t>Wszyscy pracownicy szkoły powinni:</a:t>
            </a:r>
          </a:p>
          <a:p>
            <a:pPr algn="ctr"/>
            <a:endParaRPr lang="pl-PL" sz="14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/>
            <a:endParaRPr lang="pl-PL" sz="7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pl-PL" sz="9800" b="1" dirty="0" smtClean="0">
                <a:solidFill>
                  <a:srgbClr val="FFFF00"/>
                </a:solidFill>
              </a:rPr>
              <a:t> </a:t>
            </a:r>
            <a:r>
              <a:rPr lang="pl-PL" sz="11200" b="1" dirty="0" smtClean="0">
                <a:solidFill>
                  <a:srgbClr val="FFFF00"/>
                </a:solidFill>
              </a:rPr>
              <a:t>pozostawić drzwi do pomieszczeń zamknięte (nie zamykać pomieszczeń na klucz – </a:t>
            </a:r>
            <a:r>
              <a:rPr lang="pl-PL" sz="11200" b="1" dirty="0" err="1" smtClean="0">
                <a:solidFill>
                  <a:srgbClr val="FFFF00"/>
                </a:solidFill>
              </a:rPr>
              <a:t>klucz</a:t>
            </a:r>
            <a:r>
              <a:rPr lang="pl-PL" sz="11200" b="1" dirty="0" smtClean="0">
                <a:solidFill>
                  <a:srgbClr val="FFFF00"/>
                </a:solidFill>
              </a:rPr>
              <a:t> pozostawić w drzwiach),</a:t>
            </a:r>
          </a:p>
          <a:p>
            <a:pPr lvl="0" algn="l">
              <a:buFont typeface="Arial" pitchFamily="34" charset="0"/>
              <a:buChar char="•"/>
            </a:pPr>
            <a:endParaRPr lang="pl-PL" sz="11200" dirty="0" smtClean="0"/>
          </a:p>
          <a:p>
            <a:pPr lvl="0" algn="l">
              <a:buFont typeface="Arial" pitchFamily="34" charset="0"/>
              <a:buChar char="•"/>
            </a:pPr>
            <a:r>
              <a:rPr lang="pl-PL" sz="11200" b="1" dirty="0" smtClean="0">
                <a:solidFill>
                  <a:srgbClr val="FFFF00"/>
                </a:solidFill>
              </a:rPr>
              <a:t> pozamykać okna, wyłączyć i zabezpieczyć wszystkie urządzenia elektryczne,</a:t>
            </a:r>
          </a:p>
          <a:p>
            <a:pPr lvl="0" algn="l">
              <a:buFont typeface="Arial" pitchFamily="34" charset="0"/>
              <a:buChar char="•"/>
            </a:pPr>
            <a:endParaRPr lang="pl-PL" sz="11200" dirty="0" smtClean="0"/>
          </a:p>
          <a:p>
            <a:pPr lvl="0" algn="l">
              <a:buFont typeface="Arial" pitchFamily="34" charset="0"/>
              <a:buChar char="•"/>
            </a:pPr>
            <a:r>
              <a:rPr lang="pl-PL" sz="11200" b="1" dirty="0" smtClean="0">
                <a:solidFill>
                  <a:srgbClr val="FFFF00"/>
                </a:solidFill>
              </a:rPr>
              <a:t> w sposób zorganizowany kierować się do wskazanego wyjścia ewakuacyjnego wyznaczonymi drogami ewakuacji,</a:t>
            </a:r>
          </a:p>
          <a:p>
            <a:pPr lvl="0" algn="l"/>
            <a:endParaRPr lang="pl-PL" sz="80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ysk D\school\szkoła 2015-2016\gimnazjum\sip i koordynator\szkolenie Rady\szkolenie Sierpc\klu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73016"/>
            <a:ext cx="3854751" cy="2553147"/>
          </a:xfrm>
          <a:prstGeom prst="rect">
            <a:avLst/>
          </a:prstGeom>
          <a:noFill/>
        </p:spPr>
      </p:pic>
      <p:pic>
        <p:nvPicPr>
          <p:cNvPr id="6" name="Picture 3" descr="C:\dysk D\school\szkoła 2015-2016\gimnazjum\sip i koordynator\szkolenie Rady\szkolenie Sierpc\pla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4752528" cy="3147778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971600" y="54868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/>
              <a:t>PLANY EWAKUACJI, </a:t>
            </a:r>
          </a:p>
          <a:p>
            <a:pPr algn="ctr"/>
            <a:r>
              <a:rPr lang="pl-PL" sz="3600" dirty="0" smtClean="0"/>
              <a:t>SYGNAŁY ALARMOWE, KLUCZE</a:t>
            </a:r>
            <a:endParaRPr lang="pl-PL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5736" y="404664"/>
            <a:ext cx="4896544" cy="648072"/>
          </a:xfrm>
        </p:spPr>
        <p:txBody>
          <a:bodyPr>
            <a:normAutofit fontScale="90000"/>
          </a:bodyPr>
          <a:lstStyle/>
          <a:p>
            <a:pPr algn="l"/>
            <a:r>
              <a:rPr lang="pl-PL" sz="6000" dirty="0" smtClean="0"/>
              <a:t/>
            </a:r>
            <a:br>
              <a:rPr lang="pl-PL" sz="6000" dirty="0" smtClean="0"/>
            </a:b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404664"/>
            <a:ext cx="7848872" cy="583264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pl-PL" sz="14400" b="1" dirty="0" smtClean="0">
                <a:solidFill>
                  <a:srgbClr val="FF0000"/>
                </a:solidFill>
              </a:rPr>
              <a:t>Wszyscy pracownicy szkoły powinni:</a:t>
            </a:r>
          </a:p>
          <a:p>
            <a:pPr algn="l"/>
            <a:endParaRPr lang="pl-PL" sz="7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 algn="l"/>
            <a:endParaRPr lang="pl-PL" sz="11200" b="1" dirty="0" smtClean="0">
              <a:solidFill>
                <a:srgbClr val="FFFF00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pl-PL" sz="11200" b="1" dirty="0" smtClean="0">
                <a:solidFill>
                  <a:srgbClr val="FFFF00"/>
                </a:solidFill>
              </a:rPr>
              <a:t> ustawić się na miejscu zbiórki – w sposób zorganizowany,</a:t>
            </a:r>
          </a:p>
          <a:p>
            <a:pPr lvl="0" algn="l">
              <a:buFont typeface="Arial" pitchFamily="34" charset="0"/>
              <a:buChar char="•"/>
            </a:pPr>
            <a:endParaRPr lang="pl-PL" sz="11200" b="1" dirty="0" smtClean="0">
              <a:solidFill>
                <a:srgbClr val="FFFF00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pl-PL" sz="11200" b="1" dirty="0" smtClean="0">
                <a:solidFill>
                  <a:srgbClr val="FFFF00"/>
                </a:solidFill>
              </a:rPr>
              <a:t> na miejscu zbiórki przekazać informację do dyrektora szkoły o liczbie obecnych i czy wszyscy pracownicy opuścili budynek,</a:t>
            </a:r>
          </a:p>
          <a:p>
            <a:pPr lvl="0" algn="l">
              <a:buFont typeface="Arial" pitchFamily="34" charset="0"/>
              <a:buChar char="•"/>
            </a:pPr>
            <a:endParaRPr lang="pl-PL" sz="11200" b="1" dirty="0" smtClean="0">
              <a:solidFill>
                <a:srgbClr val="FFFF00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pl-PL" sz="11200" b="1" dirty="0" smtClean="0">
                <a:solidFill>
                  <a:srgbClr val="FFFF00"/>
                </a:solidFill>
              </a:rPr>
              <a:t> na miejscu ewakuacji przebywać do czasu otrzymania stosownej informacji co do powrotu i kontynuacji pracy</a:t>
            </a:r>
            <a:r>
              <a:rPr lang="pl-PL" sz="8000" b="1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3600" b="1" dirty="0" smtClean="0">
                <a:solidFill>
                  <a:srgbClr val="FF0000"/>
                </a:solidFill>
              </a:rPr>
              <a:t>Nauczyciel powinien:</a:t>
            </a: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zakończyć pracę sprzętu komputerowego oraz zabezpieczyć dane informatyczne przed dostępem osób niepowołanych,</a:t>
            </a: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na czoło grupy uczniów wyznaczyć nieformalnego przywódcę grupy klasowej,</a:t>
            </a: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wychodzić ostatni zabierając dziennik,</a:t>
            </a: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ustawić uczniów na miejscu zbiórki, w sposób zorganizowany (cała klasa znajduje się przy nauczycielu),</a:t>
            </a: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na miejscu zbiórki, sprawdzić obecność i przekazać informację do dyrektora szkoły czy wszyscy uczniowie opuścili budynek.</a:t>
            </a:r>
          </a:p>
          <a:p>
            <a:endParaRPr lang="pl-PL" dirty="0"/>
          </a:p>
        </p:txBody>
      </p:sp>
      <p:pic>
        <p:nvPicPr>
          <p:cNvPr id="7" name="Picture 2" descr="C:\dysk D\school\szkoła 2015-2016\gimnazjum\sip i koordynator\szkolenie Rady\nauczycie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268760"/>
            <a:ext cx="1574207" cy="2437482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EWAKUACJA PODCZAS PRZERWY LEKCYJNEJ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pl-PL" b="1" dirty="0" smtClean="0">
                <a:solidFill>
                  <a:srgbClr val="FFFF00"/>
                </a:solidFill>
              </a:rPr>
              <a:t>po usłyszeniu sygnału alarmowego nauczyciele udają się w miejsca swoich zajęć z dziennikami,</a:t>
            </a:r>
          </a:p>
          <a:p>
            <a:endParaRPr lang="pl-PL" b="1" dirty="0" smtClean="0">
              <a:solidFill>
                <a:srgbClr val="FFFF00"/>
              </a:solidFill>
            </a:endParaRPr>
          </a:p>
          <a:p>
            <a:r>
              <a:rPr lang="pl-PL" b="1" dirty="0" smtClean="0">
                <a:solidFill>
                  <a:srgbClr val="FFFF00"/>
                </a:solidFill>
              </a:rPr>
              <a:t>uczniowie gromadzą się przy salach lekcyjnych w których mają lekcje i pod kierunkiem nauczyciela udają się do wyjścia ewakuacyjnego.</a:t>
            </a:r>
            <a:endParaRPr lang="pl-PL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ysk D\school\szkoła 2015-2016\gimnazjum\sip i koordynator\szkolenie Rady\woz234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836712"/>
            <a:ext cx="1933251" cy="18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7787208" cy="59919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3200" b="1" dirty="0" smtClean="0">
                <a:solidFill>
                  <a:srgbClr val="FF0000"/>
                </a:solidFill>
              </a:rPr>
              <a:t>Pracownicy obsługi  (woźne) powinni:</a:t>
            </a:r>
          </a:p>
          <a:p>
            <a:pPr lvl="0">
              <a:buNone/>
            </a:pPr>
            <a:endParaRPr lang="pl-PL" sz="2800" b="1" dirty="0" smtClean="0">
              <a:solidFill>
                <a:srgbClr val="FFFF00"/>
              </a:solidFill>
            </a:endParaRPr>
          </a:p>
          <a:p>
            <a:pPr lvl="0">
              <a:buNone/>
            </a:pPr>
            <a:endParaRPr lang="pl-PL" sz="2800" b="1" dirty="0">
              <a:solidFill>
                <a:srgbClr val="FFFF00"/>
              </a:solidFill>
            </a:endParaRPr>
          </a:p>
          <a:p>
            <a:pPr lvl="0">
              <a:buNone/>
            </a:pPr>
            <a:endParaRPr lang="pl-PL" sz="2800" b="1" dirty="0" smtClean="0">
              <a:solidFill>
                <a:srgbClr val="FFFF00"/>
              </a:solidFill>
            </a:endParaRPr>
          </a:p>
          <a:p>
            <a:pPr lvl="0">
              <a:buNone/>
            </a:pPr>
            <a:endParaRPr lang="pl-PL" sz="2800" b="1" dirty="0" smtClean="0">
              <a:solidFill>
                <a:srgbClr val="FFFF00"/>
              </a:solidFill>
            </a:endParaRPr>
          </a:p>
          <a:p>
            <a:pPr lvl="0"/>
            <a:r>
              <a:rPr lang="pl-PL" sz="2800" b="1" dirty="0" smtClean="0">
                <a:solidFill>
                  <a:srgbClr val="FFFF00"/>
                </a:solidFill>
              </a:rPr>
              <a:t> otworzyć wyjścia ewakuacyjne,</a:t>
            </a:r>
          </a:p>
          <a:p>
            <a:pPr lvl="0"/>
            <a:r>
              <a:rPr lang="pl-PL" sz="2800" b="1" dirty="0" smtClean="0">
                <a:solidFill>
                  <a:srgbClr val="FFFF00"/>
                </a:solidFill>
              </a:rPr>
              <a:t> znajdować  się przy wyjściach ewakuacyjnych do momentu opuszczenia przez uczniów szkoły,</a:t>
            </a:r>
          </a:p>
          <a:p>
            <a:pPr lvl="0"/>
            <a:r>
              <a:rPr lang="pl-PL" sz="2800" b="1" dirty="0" smtClean="0">
                <a:solidFill>
                  <a:srgbClr val="FFFF00"/>
                </a:solidFill>
              </a:rPr>
              <a:t> wstrzymać wejście osób na teren szkoły (poza służbami ratowniczymi),</a:t>
            </a:r>
          </a:p>
          <a:p>
            <a:pPr lvl="0"/>
            <a:r>
              <a:rPr lang="pl-PL" sz="2800" b="1" dirty="0" smtClean="0">
                <a:solidFill>
                  <a:srgbClr val="FFFF00"/>
                </a:solidFill>
              </a:rPr>
              <a:t> wychodzić z obiektu jako ostatni,  </a:t>
            </a:r>
          </a:p>
          <a:p>
            <a:pPr lvl="0"/>
            <a:r>
              <a:rPr lang="pl-PL" sz="2800" b="1" dirty="0" smtClean="0">
                <a:solidFill>
                  <a:srgbClr val="FFFF00"/>
                </a:solidFill>
              </a:rPr>
              <a:t> sprawdzić  pomieszczenia, szatnie i ubikacje.</a:t>
            </a:r>
          </a:p>
          <a:p>
            <a:pPr lvl="0"/>
            <a:endParaRPr lang="pl-PL" sz="2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332656"/>
            <a:ext cx="8064896" cy="62646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Pracownicy sekretariatu powinni :</a:t>
            </a:r>
          </a:p>
          <a:p>
            <a:pPr algn="ctr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 zakończyć pracę sprzętu komputerowego oraz zabezpieczyć dane informatyczne przed dostępem osób niepowołanych,</a:t>
            </a: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 posiadać wykaz ważnych dokumentów, urządzeń , pieczęci itp. , które mają być zabezpieczone /  ewakuowane,</a:t>
            </a: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 posiadać przygotowane pojemniki na dokumenty, pieczęci itp.</a:t>
            </a:r>
          </a:p>
          <a:p>
            <a:endParaRPr lang="pl-PL" dirty="0"/>
          </a:p>
        </p:txBody>
      </p:sp>
      <p:pic>
        <p:nvPicPr>
          <p:cNvPr id="6" name="Picture 2" descr="C:\dysk D\school\szkoła 2015-2016\gimnazjum\sip i koordynator\szkolenie Rady\sekretari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5" y="692697"/>
            <a:ext cx="1872209" cy="187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Pracownicy obsługi  (konserwatorzy) powinni:</a:t>
            </a:r>
          </a:p>
          <a:p>
            <a:pPr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endParaRPr lang="pl-PL" b="1" dirty="0" smtClean="0">
              <a:solidFill>
                <a:srgbClr val="FFFF00"/>
              </a:solidFill>
            </a:endParaRP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 wyłączyć  główny włącznik prądu,</a:t>
            </a: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otworzyć wyjścia ewakuacyjne, </a:t>
            </a:r>
          </a:p>
          <a:p>
            <a:r>
              <a:rPr lang="pl-PL" b="1" dirty="0" smtClean="0">
                <a:solidFill>
                  <a:srgbClr val="FFFF00"/>
                </a:solidFill>
              </a:rPr>
              <a:t>nadzorować usunięcie samochodów w sytuacji, gdy blokowałyby dojazd służb ratowniczych,</a:t>
            </a:r>
          </a:p>
          <a:p>
            <a:pPr lvl="0"/>
            <a:r>
              <a:rPr lang="pl-PL" b="1" dirty="0" smtClean="0">
                <a:solidFill>
                  <a:srgbClr val="FFFF00"/>
                </a:solidFill>
              </a:rPr>
              <a:t> sprawdzić  pomieszczenia.</a:t>
            </a:r>
          </a:p>
          <a:p>
            <a:pPr lvl="0">
              <a:buNone/>
            </a:pPr>
            <a:endParaRPr lang="pl-PL" b="1" dirty="0" smtClean="0">
              <a:solidFill>
                <a:srgbClr val="FFFF00"/>
              </a:solidFill>
            </a:endParaRPr>
          </a:p>
          <a:p>
            <a:endParaRPr lang="pl-PL" dirty="0"/>
          </a:p>
        </p:txBody>
      </p:sp>
      <p:pic>
        <p:nvPicPr>
          <p:cNvPr id="6" name="Picture 2" descr="C:\dysk D\school\szkoła 2015-2016\gimnazjum\sip i koordynator\szkolenie Rady\635705913956894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343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ysk D\school\szkoła 2015-2016\gimnazjum\sip i koordynator\szkolenie Rady\kons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429000"/>
            <a:ext cx="2143125" cy="16478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724</Words>
  <Application>Microsoft Office PowerPoint</Application>
  <PresentationFormat>Pokaz na ekranie (4:3)</PresentationFormat>
  <Paragraphs>147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ZESPOLE SZKÓŁ W LUBOWIDZU</vt:lpstr>
      <vt:lpstr>Slajd 2</vt:lpstr>
      <vt:lpstr> </vt:lpstr>
      <vt:lpstr> 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WYJŚCIE EWAKUACYJNE NR 9</vt:lpstr>
      <vt:lpstr>WYJŚCIE EWAKUACYJNE NR 11</vt:lpstr>
      <vt:lpstr>WYJŚCIE EWAKUACYJNE NR 10</vt:lpstr>
      <vt:lpstr>NIECZYNNE WYJŚCIE EWAKUACYJNE NR 1</vt:lpstr>
      <vt:lpstr>MIEJSCE EWAKUACJI  PARKING PRZY PLEBANII</vt:lpstr>
      <vt:lpstr>WYJŚCIE EWAKUACYJNE NR 5</vt:lpstr>
      <vt:lpstr>WYJŚCIE EWAKUACYJNE NR 4</vt:lpstr>
      <vt:lpstr>MIEJSCE EWAKUACJI  PRZY SCENIE LETNIEJ</vt:lpstr>
      <vt:lpstr>Slajd 28</vt:lpstr>
      <vt:lpstr>WYJŚCIE EWAKUACYJNE NR 6</vt:lpstr>
      <vt:lpstr>Slajd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W LUBOWIDZU</dc:title>
  <dc:creator>Urbański Tomasz</dc:creator>
  <cp:lastModifiedBy>Urbański Tomasz</cp:lastModifiedBy>
  <cp:revision>68</cp:revision>
  <dcterms:created xsi:type="dcterms:W3CDTF">2016-02-29T19:21:05Z</dcterms:created>
  <dcterms:modified xsi:type="dcterms:W3CDTF">2016-04-07T17:32:24Z</dcterms:modified>
</cp:coreProperties>
</file>