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diagrams/layout1.xml" ContentType="application/vnd.openxmlformats-officedocument.drawingml.diagramLayou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Default Extension="wdp" ContentType="image/vnd.ms-photo"/>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3"/>
  </p:notesMasterIdLst>
  <p:sldIdLst>
    <p:sldId id="256" r:id="rId2"/>
    <p:sldId id="257" r:id="rId3"/>
    <p:sldId id="300" r:id="rId4"/>
    <p:sldId id="287" r:id="rId5"/>
    <p:sldId id="288" r:id="rId6"/>
    <p:sldId id="299" r:id="rId7"/>
    <p:sldId id="262" r:id="rId8"/>
    <p:sldId id="265" r:id="rId9"/>
    <p:sldId id="264" r:id="rId10"/>
    <p:sldId id="301" r:id="rId11"/>
    <p:sldId id="278" r:id="rId12"/>
    <p:sldId id="302" r:id="rId13"/>
    <p:sldId id="279" r:id="rId14"/>
    <p:sldId id="308" r:id="rId15"/>
    <p:sldId id="280" r:id="rId16"/>
    <p:sldId id="303" r:id="rId17"/>
    <p:sldId id="281" r:id="rId18"/>
    <p:sldId id="304" r:id="rId19"/>
    <p:sldId id="282" r:id="rId20"/>
    <p:sldId id="305" r:id="rId21"/>
    <p:sldId id="283" r:id="rId22"/>
    <p:sldId id="295" r:id="rId23"/>
    <p:sldId id="284" r:id="rId24"/>
    <p:sldId id="306" r:id="rId25"/>
    <p:sldId id="285" r:id="rId26"/>
    <p:sldId id="329" r:id="rId27"/>
    <p:sldId id="331" r:id="rId28"/>
    <p:sldId id="332" r:id="rId29"/>
    <p:sldId id="333" r:id="rId30"/>
    <p:sldId id="334" r:id="rId31"/>
    <p:sldId id="335" r:id="rId32"/>
    <p:sldId id="336" r:id="rId33"/>
    <p:sldId id="337" r:id="rId34"/>
    <p:sldId id="338" r:id="rId35"/>
    <p:sldId id="339" r:id="rId36"/>
    <p:sldId id="340" r:id="rId37"/>
    <p:sldId id="307" r:id="rId38"/>
    <p:sldId id="286" r:id="rId39"/>
    <p:sldId id="276" r:id="rId40"/>
    <p:sldId id="266" r:id="rId41"/>
    <p:sldId id="267" r:id="rId42"/>
    <p:sldId id="269" r:id="rId43"/>
    <p:sldId id="322" r:id="rId44"/>
    <p:sldId id="323" r:id="rId45"/>
    <p:sldId id="324" r:id="rId46"/>
    <p:sldId id="325" r:id="rId47"/>
    <p:sldId id="326" r:id="rId48"/>
    <p:sldId id="327" r:id="rId49"/>
    <p:sldId id="321" r:id="rId50"/>
    <p:sldId id="258" r:id="rId51"/>
    <p:sldId id="270" r:id="rId52"/>
  </p:sldIdLst>
  <p:sldSz cx="9144000" cy="6858000" type="screen4x3"/>
  <p:notesSz cx="6858000" cy="9144000"/>
  <p:defaultTextStyle>
    <a:defPPr>
      <a:defRPr lang="pl-P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Łukasz Srokowski" initials="Ł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9021" autoAdjust="0"/>
    <p:restoredTop sz="98339" autoAdjust="0"/>
  </p:normalViewPr>
  <p:slideViewPr>
    <p:cSldViewPr snapToGrid="0" snapToObjects="1">
      <p:cViewPr>
        <p:scale>
          <a:sx n="99" d="100"/>
          <a:sy n="99" d="100"/>
        </p:scale>
        <p:origin x="-1014" y="6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50.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2C4454-FCA6-1340-B0D3-0CFBB020C76D}" type="doc">
      <dgm:prSet loTypeId="urn:microsoft.com/office/officeart/2005/8/layout/hList7#1" loCatId="" qsTypeId="urn:microsoft.com/office/officeart/2005/8/quickstyle/simple4" qsCatId="simple" csTypeId="urn:microsoft.com/office/officeart/2005/8/colors/colorful4" csCatId="colorful" phldr="1"/>
      <dgm:spPr/>
    </dgm:pt>
    <dgm:pt modelId="{6BE335CA-D5F4-084C-8CD5-BDB8F5EB9025}">
      <dgm:prSet phldrT="[Tekst]"/>
      <dgm:spPr>
        <a:solidFill>
          <a:schemeClr val="accent2"/>
        </a:solidFill>
      </dgm:spPr>
      <dgm:t>
        <a:bodyPr/>
        <a:lstStyle/>
        <a:p>
          <a:r>
            <a:rPr lang="pl-PL" dirty="0" smtClean="0"/>
            <a:t>Dzieci nie powinny korzystać </a:t>
          </a:r>
          <a:br>
            <a:rPr lang="pl-PL" dirty="0" smtClean="0"/>
          </a:br>
          <a:r>
            <a:rPr lang="pl-PL" dirty="0" smtClean="0"/>
            <a:t>z Internetu zupełnie bez kontroli.</a:t>
          </a:r>
          <a:endParaRPr lang="pl-PL" dirty="0"/>
        </a:p>
      </dgm:t>
    </dgm:pt>
    <dgm:pt modelId="{B9D8C652-C1E6-C447-A941-941D08D54CF8}" type="parTrans" cxnId="{3134F620-4311-4246-81D8-3849EECDC03E}">
      <dgm:prSet/>
      <dgm:spPr/>
      <dgm:t>
        <a:bodyPr/>
        <a:lstStyle/>
        <a:p>
          <a:endParaRPr lang="pl-PL"/>
        </a:p>
      </dgm:t>
    </dgm:pt>
    <dgm:pt modelId="{4D2EBA25-D500-A841-8FE8-174FFFCE9C88}" type="sibTrans" cxnId="{3134F620-4311-4246-81D8-3849EECDC03E}">
      <dgm:prSet/>
      <dgm:spPr/>
      <dgm:t>
        <a:bodyPr/>
        <a:lstStyle/>
        <a:p>
          <a:endParaRPr lang="pl-PL"/>
        </a:p>
      </dgm:t>
    </dgm:pt>
    <dgm:pt modelId="{B2B70BE8-F40E-8849-8896-0FEB3A22DB43}">
      <dgm:prSet phldrT="[Tekst]"/>
      <dgm:spPr>
        <a:solidFill>
          <a:schemeClr val="accent6"/>
        </a:solidFill>
      </dgm:spPr>
      <dgm:t>
        <a:bodyPr/>
        <a:lstStyle/>
        <a:p>
          <a:r>
            <a:rPr lang="pl-PL" dirty="0" smtClean="0"/>
            <a:t>Nie można im też całkowicie zabraniać korzystania</a:t>
          </a:r>
          <a:br>
            <a:rPr lang="pl-PL" dirty="0" smtClean="0"/>
          </a:br>
          <a:r>
            <a:rPr lang="pl-PL" dirty="0" smtClean="0"/>
            <a:t>z Internetu.</a:t>
          </a:r>
          <a:endParaRPr lang="pl-PL" dirty="0"/>
        </a:p>
      </dgm:t>
    </dgm:pt>
    <dgm:pt modelId="{9A8A000C-30C0-3241-95B4-D8A7916950F5}" type="parTrans" cxnId="{631785C4-9794-B849-87F6-6165CFB4A913}">
      <dgm:prSet/>
      <dgm:spPr/>
      <dgm:t>
        <a:bodyPr/>
        <a:lstStyle/>
        <a:p>
          <a:endParaRPr lang="pl-PL"/>
        </a:p>
      </dgm:t>
    </dgm:pt>
    <dgm:pt modelId="{4639702C-8ED8-3848-A595-40AC21BD4BCF}" type="sibTrans" cxnId="{631785C4-9794-B849-87F6-6165CFB4A913}">
      <dgm:prSet/>
      <dgm:spPr/>
      <dgm:t>
        <a:bodyPr/>
        <a:lstStyle/>
        <a:p>
          <a:endParaRPr lang="pl-PL"/>
        </a:p>
      </dgm:t>
    </dgm:pt>
    <dgm:pt modelId="{A9F7EC9D-49BC-2E41-AF0A-42CA937DF9E3}">
      <dgm:prSet phldrT="[Tekst]"/>
      <dgm:spPr>
        <a:solidFill>
          <a:schemeClr val="accent3"/>
        </a:solidFill>
      </dgm:spPr>
      <dgm:t>
        <a:bodyPr/>
        <a:lstStyle/>
        <a:p>
          <a:r>
            <a:rPr lang="pl-PL" dirty="0" smtClean="0"/>
            <a:t>Sieć będzie częścią ich przyszłego życia, </a:t>
          </a:r>
          <a:br>
            <a:rPr lang="pl-PL" dirty="0" smtClean="0"/>
          </a:br>
          <a:r>
            <a:rPr lang="pl-PL" dirty="0" smtClean="0"/>
            <a:t>muszą się nauczyć sobie z nią mądrze radzić.</a:t>
          </a:r>
          <a:endParaRPr lang="pl-PL" dirty="0"/>
        </a:p>
      </dgm:t>
    </dgm:pt>
    <dgm:pt modelId="{67CBF19E-CF10-8E4F-AB40-1D3B516C2843}" type="parTrans" cxnId="{C0A49AE3-F873-1345-98D0-BD9EFC785EE2}">
      <dgm:prSet/>
      <dgm:spPr/>
      <dgm:t>
        <a:bodyPr/>
        <a:lstStyle/>
        <a:p>
          <a:endParaRPr lang="pl-PL"/>
        </a:p>
      </dgm:t>
    </dgm:pt>
    <dgm:pt modelId="{F6AE0AC7-92B9-0C4D-B16B-91B61E05A0D4}" type="sibTrans" cxnId="{C0A49AE3-F873-1345-98D0-BD9EFC785EE2}">
      <dgm:prSet/>
      <dgm:spPr/>
      <dgm:t>
        <a:bodyPr/>
        <a:lstStyle/>
        <a:p>
          <a:endParaRPr lang="pl-PL"/>
        </a:p>
      </dgm:t>
    </dgm:pt>
    <dgm:pt modelId="{C7718A2D-8399-9F4E-BD50-AD47D2DFA037}" type="pres">
      <dgm:prSet presAssocID="{A92C4454-FCA6-1340-B0D3-0CFBB020C76D}" presName="Name0" presStyleCnt="0">
        <dgm:presLayoutVars>
          <dgm:dir/>
          <dgm:resizeHandles val="exact"/>
        </dgm:presLayoutVars>
      </dgm:prSet>
      <dgm:spPr/>
    </dgm:pt>
    <dgm:pt modelId="{A6955EE6-A525-CE49-A7AC-60E89E231C36}" type="pres">
      <dgm:prSet presAssocID="{A92C4454-FCA6-1340-B0D3-0CFBB020C76D}" presName="fgShape" presStyleLbl="fgShp" presStyleIdx="0" presStyleCnt="1" custScaleY="166667" custLinFactNeighborY="-6460"/>
      <dgm:spPr>
        <a:solidFill>
          <a:schemeClr val="accent3"/>
        </a:solidFill>
      </dgm:spPr>
    </dgm:pt>
    <dgm:pt modelId="{3E5CDBF5-6E9B-AB4B-A542-ED71D285B651}" type="pres">
      <dgm:prSet presAssocID="{A92C4454-FCA6-1340-B0D3-0CFBB020C76D}" presName="linComp" presStyleCnt="0"/>
      <dgm:spPr/>
    </dgm:pt>
    <dgm:pt modelId="{79AE6DBE-5614-6A4D-BA6D-52771F079491}" type="pres">
      <dgm:prSet presAssocID="{6BE335CA-D5F4-084C-8CD5-BDB8F5EB9025}" presName="compNode" presStyleCnt="0"/>
      <dgm:spPr/>
    </dgm:pt>
    <dgm:pt modelId="{58DBA4DA-B4EB-0E48-8655-684E0066A211}" type="pres">
      <dgm:prSet presAssocID="{6BE335CA-D5F4-084C-8CD5-BDB8F5EB9025}" presName="bkgdShape" presStyleLbl="node1" presStyleIdx="0" presStyleCnt="3" custLinFactNeighborX="-87"/>
      <dgm:spPr/>
      <dgm:t>
        <a:bodyPr/>
        <a:lstStyle/>
        <a:p>
          <a:endParaRPr lang="pl-PL"/>
        </a:p>
      </dgm:t>
    </dgm:pt>
    <dgm:pt modelId="{EE154C95-2205-0049-9268-E29E66000FF9}" type="pres">
      <dgm:prSet presAssocID="{6BE335CA-D5F4-084C-8CD5-BDB8F5EB9025}" presName="nodeTx" presStyleLbl="node1" presStyleIdx="0" presStyleCnt="3">
        <dgm:presLayoutVars>
          <dgm:bulletEnabled val="1"/>
        </dgm:presLayoutVars>
      </dgm:prSet>
      <dgm:spPr/>
      <dgm:t>
        <a:bodyPr/>
        <a:lstStyle/>
        <a:p>
          <a:endParaRPr lang="pl-PL"/>
        </a:p>
      </dgm:t>
    </dgm:pt>
    <dgm:pt modelId="{BE564385-612C-5142-AEE9-EE11DD7CCBD2}" type="pres">
      <dgm:prSet presAssocID="{6BE335CA-D5F4-084C-8CD5-BDB8F5EB9025}" presName="invisiNode" presStyleLbl="node1" presStyleIdx="0" presStyleCnt="3"/>
      <dgm:spPr/>
    </dgm:pt>
    <dgm:pt modelId="{3C01B080-1C4E-9546-A11D-10322001F98F}" type="pres">
      <dgm:prSet presAssocID="{6BE335CA-D5F4-084C-8CD5-BDB8F5EB9025}" presName="imagNode" presStyleLbl="fgImgPlace1" presStyleIdx="0" presStyleCnt="3" custLinFactNeighborX="0" custLinFactNeighborY="1896"/>
      <dgm:spPr>
        <a:blipFill>
          <a:blip xmlns:r="http://schemas.openxmlformats.org/officeDocument/2006/relationships" r:embed="rId1">
            <a:extLst>
              <a:ext uri="{28A0092B-C50C-407E-A947-70E740481C1C}">
                <a14:useLocalDpi xmlns="" xmlns:a14="http://schemas.microsoft.com/office/drawing/2010/main" val="0"/>
              </a:ext>
            </a:extLst>
          </a:blip>
          <a:srcRect/>
          <a:stretch>
            <a:fillRect t="-12000" b="-12000"/>
          </a:stretch>
        </a:blipFill>
      </dgm:spPr>
    </dgm:pt>
    <dgm:pt modelId="{434B057D-5C80-3243-9F39-1B540778BB3C}" type="pres">
      <dgm:prSet presAssocID="{4D2EBA25-D500-A841-8FE8-174FFFCE9C88}" presName="sibTrans" presStyleLbl="sibTrans2D1" presStyleIdx="0" presStyleCnt="0"/>
      <dgm:spPr/>
      <dgm:t>
        <a:bodyPr/>
        <a:lstStyle/>
        <a:p>
          <a:endParaRPr lang="pl-PL"/>
        </a:p>
      </dgm:t>
    </dgm:pt>
    <dgm:pt modelId="{77B52347-B013-3F44-84EC-54048B25B428}" type="pres">
      <dgm:prSet presAssocID="{A9F7EC9D-49BC-2E41-AF0A-42CA937DF9E3}" presName="compNode" presStyleCnt="0"/>
      <dgm:spPr/>
    </dgm:pt>
    <dgm:pt modelId="{363B9248-8F89-B243-B034-B3A15ABD4A53}" type="pres">
      <dgm:prSet presAssocID="{A9F7EC9D-49BC-2E41-AF0A-42CA937DF9E3}" presName="bkgdShape" presStyleLbl="node1" presStyleIdx="1" presStyleCnt="3"/>
      <dgm:spPr/>
      <dgm:t>
        <a:bodyPr/>
        <a:lstStyle/>
        <a:p>
          <a:endParaRPr lang="pl-PL"/>
        </a:p>
      </dgm:t>
    </dgm:pt>
    <dgm:pt modelId="{D628495B-02BA-E84B-BD90-DE5FC0499865}" type="pres">
      <dgm:prSet presAssocID="{A9F7EC9D-49BC-2E41-AF0A-42CA937DF9E3}" presName="nodeTx" presStyleLbl="node1" presStyleIdx="1" presStyleCnt="3">
        <dgm:presLayoutVars>
          <dgm:bulletEnabled val="1"/>
        </dgm:presLayoutVars>
      </dgm:prSet>
      <dgm:spPr/>
      <dgm:t>
        <a:bodyPr/>
        <a:lstStyle/>
        <a:p>
          <a:endParaRPr lang="pl-PL"/>
        </a:p>
      </dgm:t>
    </dgm:pt>
    <dgm:pt modelId="{5A73D0D2-C46C-5240-9B3D-2006AA9D2085}" type="pres">
      <dgm:prSet presAssocID="{A9F7EC9D-49BC-2E41-AF0A-42CA937DF9E3}" presName="invisiNode" presStyleLbl="node1" presStyleIdx="1" presStyleCnt="3"/>
      <dgm:spPr/>
    </dgm:pt>
    <dgm:pt modelId="{B1861AB8-584B-CF4A-B95B-BB130B8C271D}" type="pres">
      <dgm:prSet presAssocID="{A9F7EC9D-49BC-2E41-AF0A-42CA937DF9E3}" presName="imagNode" presStyleLbl="fgImgPlace1" presStyleIdx="1" presStyleCnt="3" custLinFactNeighborX="1896" custLinFactNeighborY="948"/>
      <dgm:spPr>
        <a:blipFill>
          <a:blip xmlns:r="http://schemas.openxmlformats.org/officeDocument/2006/relationships" r:embed="rId2">
            <a:extLst>
              <a:ext uri="{28A0092B-C50C-407E-A947-70E740481C1C}">
                <a14:useLocalDpi xmlns="" xmlns:a14="http://schemas.microsoft.com/office/drawing/2010/main" val="0"/>
              </a:ext>
            </a:extLst>
          </a:blip>
          <a:srcRect/>
          <a:stretch>
            <a:fillRect l="-11000" r="-11000"/>
          </a:stretch>
        </a:blipFill>
      </dgm:spPr>
    </dgm:pt>
    <dgm:pt modelId="{1D8E29AE-EC87-AF4C-9AE6-D6A401C0E705}" type="pres">
      <dgm:prSet presAssocID="{F6AE0AC7-92B9-0C4D-B16B-91B61E05A0D4}" presName="sibTrans" presStyleLbl="sibTrans2D1" presStyleIdx="0" presStyleCnt="0"/>
      <dgm:spPr/>
      <dgm:t>
        <a:bodyPr/>
        <a:lstStyle/>
        <a:p>
          <a:endParaRPr lang="pl-PL"/>
        </a:p>
      </dgm:t>
    </dgm:pt>
    <dgm:pt modelId="{B038035C-2999-5B4B-A918-2A279045007A}" type="pres">
      <dgm:prSet presAssocID="{B2B70BE8-F40E-8849-8896-0FEB3A22DB43}" presName="compNode" presStyleCnt="0"/>
      <dgm:spPr/>
    </dgm:pt>
    <dgm:pt modelId="{30C5EBD3-4AC2-9C4F-ADCE-865629F917F7}" type="pres">
      <dgm:prSet presAssocID="{B2B70BE8-F40E-8849-8896-0FEB3A22DB43}" presName="bkgdShape" presStyleLbl="node1" presStyleIdx="2" presStyleCnt="3" custLinFactNeighborX="14578" custLinFactNeighborY="-1696"/>
      <dgm:spPr/>
      <dgm:t>
        <a:bodyPr/>
        <a:lstStyle/>
        <a:p>
          <a:endParaRPr lang="pl-PL"/>
        </a:p>
      </dgm:t>
    </dgm:pt>
    <dgm:pt modelId="{4CE3AB30-4604-8A47-8573-003D10A64A85}" type="pres">
      <dgm:prSet presAssocID="{B2B70BE8-F40E-8849-8896-0FEB3A22DB43}" presName="nodeTx" presStyleLbl="node1" presStyleIdx="2" presStyleCnt="3">
        <dgm:presLayoutVars>
          <dgm:bulletEnabled val="1"/>
        </dgm:presLayoutVars>
      </dgm:prSet>
      <dgm:spPr/>
      <dgm:t>
        <a:bodyPr/>
        <a:lstStyle/>
        <a:p>
          <a:endParaRPr lang="pl-PL"/>
        </a:p>
      </dgm:t>
    </dgm:pt>
    <dgm:pt modelId="{9D673465-9B00-AD41-B645-8DF3DF6B565E}" type="pres">
      <dgm:prSet presAssocID="{B2B70BE8-F40E-8849-8896-0FEB3A22DB43}" presName="invisiNode" presStyleLbl="node1" presStyleIdx="2" presStyleCnt="3"/>
      <dgm:spPr/>
    </dgm:pt>
    <dgm:pt modelId="{2773582B-BAE6-144A-973B-BAD738555283}" type="pres">
      <dgm:prSet presAssocID="{B2B70BE8-F40E-8849-8896-0FEB3A22DB43}" presName="imagNode" presStyleLbl="fgImgPlace1" presStyleIdx="2" presStyleCnt="3"/>
      <dgm:spPr>
        <a:blipFill>
          <a:blip xmlns:r="http://schemas.openxmlformats.org/officeDocument/2006/relationships" r:embed="rId3">
            <a:extLst>
              <a:ext uri="{28A0092B-C50C-407E-A947-70E740481C1C}">
                <a14:useLocalDpi xmlns="" xmlns:a14="http://schemas.microsoft.com/office/drawing/2010/main" val="0"/>
              </a:ext>
            </a:extLst>
          </a:blip>
          <a:srcRect/>
          <a:stretch>
            <a:fillRect t="-3000" b="-3000"/>
          </a:stretch>
        </a:blipFill>
      </dgm:spPr>
    </dgm:pt>
  </dgm:ptLst>
  <dgm:cxnLst>
    <dgm:cxn modelId="{21C92B8B-0427-EC46-BFAC-CC05BF39A62B}" type="presOf" srcId="{F6AE0AC7-92B9-0C4D-B16B-91B61E05A0D4}" destId="{1D8E29AE-EC87-AF4C-9AE6-D6A401C0E705}" srcOrd="0" destOrd="0" presId="urn:microsoft.com/office/officeart/2005/8/layout/hList7#1"/>
    <dgm:cxn modelId="{868C5753-A21E-3D4E-A25A-00CD1A11B267}" type="presOf" srcId="{A9F7EC9D-49BC-2E41-AF0A-42CA937DF9E3}" destId="{D628495B-02BA-E84B-BD90-DE5FC0499865}" srcOrd="1" destOrd="0" presId="urn:microsoft.com/office/officeart/2005/8/layout/hList7#1"/>
    <dgm:cxn modelId="{C0A49AE3-F873-1345-98D0-BD9EFC785EE2}" srcId="{A92C4454-FCA6-1340-B0D3-0CFBB020C76D}" destId="{A9F7EC9D-49BC-2E41-AF0A-42CA937DF9E3}" srcOrd="1" destOrd="0" parTransId="{67CBF19E-CF10-8E4F-AB40-1D3B516C2843}" sibTransId="{F6AE0AC7-92B9-0C4D-B16B-91B61E05A0D4}"/>
    <dgm:cxn modelId="{FC87D25B-E183-E04B-AAE7-F5BD6AD3D586}" type="presOf" srcId="{B2B70BE8-F40E-8849-8896-0FEB3A22DB43}" destId="{30C5EBD3-4AC2-9C4F-ADCE-865629F917F7}" srcOrd="0" destOrd="0" presId="urn:microsoft.com/office/officeart/2005/8/layout/hList7#1"/>
    <dgm:cxn modelId="{C6D0E94F-5B50-6B4D-B939-0751572B5B1A}" type="presOf" srcId="{6BE335CA-D5F4-084C-8CD5-BDB8F5EB9025}" destId="{EE154C95-2205-0049-9268-E29E66000FF9}" srcOrd="1" destOrd="0" presId="urn:microsoft.com/office/officeart/2005/8/layout/hList7#1"/>
    <dgm:cxn modelId="{5C695479-8339-F143-8F99-DEBBF756A5B2}" type="presOf" srcId="{A9F7EC9D-49BC-2E41-AF0A-42CA937DF9E3}" destId="{363B9248-8F89-B243-B034-B3A15ABD4A53}" srcOrd="0" destOrd="0" presId="urn:microsoft.com/office/officeart/2005/8/layout/hList7#1"/>
    <dgm:cxn modelId="{4607F18C-D939-C642-9107-D188C2BBACFA}" type="presOf" srcId="{B2B70BE8-F40E-8849-8896-0FEB3A22DB43}" destId="{4CE3AB30-4604-8A47-8573-003D10A64A85}" srcOrd="1" destOrd="0" presId="urn:microsoft.com/office/officeart/2005/8/layout/hList7#1"/>
    <dgm:cxn modelId="{2C9A74BC-B364-AE44-8ECB-DCA309E4B7D6}" type="presOf" srcId="{A92C4454-FCA6-1340-B0D3-0CFBB020C76D}" destId="{C7718A2D-8399-9F4E-BD50-AD47D2DFA037}" srcOrd="0" destOrd="0" presId="urn:microsoft.com/office/officeart/2005/8/layout/hList7#1"/>
    <dgm:cxn modelId="{3134F620-4311-4246-81D8-3849EECDC03E}" srcId="{A92C4454-FCA6-1340-B0D3-0CFBB020C76D}" destId="{6BE335CA-D5F4-084C-8CD5-BDB8F5EB9025}" srcOrd="0" destOrd="0" parTransId="{B9D8C652-C1E6-C447-A941-941D08D54CF8}" sibTransId="{4D2EBA25-D500-A841-8FE8-174FFFCE9C88}"/>
    <dgm:cxn modelId="{57CF4F44-5305-6F4C-BF1C-20FBB26DB761}" type="presOf" srcId="{4D2EBA25-D500-A841-8FE8-174FFFCE9C88}" destId="{434B057D-5C80-3243-9F39-1B540778BB3C}" srcOrd="0" destOrd="0" presId="urn:microsoft.com/office/officeart/2005/8/layout/hList7#1"/>
    <dgm:cxn modelId="{016D3476-906A-0E48-A127-74405C7C0263}" type="presOf" srcId="{6BE335CA-D5F4-084C-8CD5-BDB8F5EB9025}" destId="{58DBA4DA-B4EB-0E48-8655-684E0066A211}" srcOrd="0" destOrd="0" presId="urn:microsoft.com/office/officeart/2005/8/layout/hList7#1"/>
    <dgm:cxn modelId="{631785C4-9794-B849-87F6-6165CFB4A913}" srcId="{A92C4454-FCA6-1340-B0D3-0CFBB020C76D}" destId="{B2B70BE8-F40E-8849-8896-0FEB3A22DB43}" srcOrd="2" destOrd="0" parTransId="{9A8A000C-30C0-3241-95B4-D8A7916950F5}" sibTransId="{4639702C-8ED8-3848-A595-40AC21BD4BCF}"/>
    <dgm:cxn modelId="{54396093-8650-6A47-9EF9-3F320BBF4E9E}" type="presParOf" srcId="{C7718A2D-8399-9F4E-BD50-AD47D2DFA037}" destId="{A6955EE6-A525-CE49-A7AC-60E89E231C36}" srcOrd="0" destOrd="0" presId="urn:microsoft.com/office/officeart/2005/8/layout/hList7#1"/>
    <dgm:cxn modelId="{37AB9B89-AF34-CE4D-B5BC-C6E342242726}" type="presParOf" srcId="{C7718A2D-8399-9F4E-BD50-AD47D2DFA037}" destId="{3E5CDBF5-6E9B-AB4B-A542-ED71D285B651}" srcOrd="1" destOrd="0" presId="urn:microsoft.com/office/officeart/2005/8/layout/hList7#1"/>
    <dgm:cxn modelId="{0D5C99D1-B2F2-294A-82EB-1B08DA125E37}" type="presParOf" srcId="{3E5CDBF5-6E9B-AB4B-A542-ED71D285B651}" destId="{79AE6DBE-5614-6A4D-BA6D-52771F079491}" srcOrd="0" destOrd="0" presId="urn:microsoft.com/office/officeart/2005/8/layout/hList7#1"/>
    <dgm:cxn modelId="{5DB6F25E-DF1A-D342-AE7D-ECE14A79139C}" type="presParOf" srcId="{79AE6DBE-5614-6A4D-BA6D-52771F079491}" destId="{58DBA4DA-B4EB-0E48-8655-684E0066A211}" srcOrd="0" destOrd="0" presId="urn:microsoft.com/office/officeart/2005/8/layout/hList7#1"/>
    <dgm:cxn modelId="{1A3030AF-6DC7-7943-A84D-B63FD4A98B80}" type="presParOf" srcId="{79AE6DBE-5614-6A4D-BA6D-52771F079491}" destId="{EE154C95-2205-0049-9268-E29E66000FF9}" srcOrd="1" destOrd="0" presId="urn:microsoft.com/office/officeart/2005/8/layout/hList7#1"/>
    <dgm:cxn modelId="{338A67F1-9570-7047-AB94-E5E449E50711}" type="presParOf" srcId="{79AE6DBE-5614-6A4D-BA6D-52771F079491}" destId="{BE564385-612C-5142-AEE9-EE11DD7CCBD2}" srcOrd="2" destOrd="0" presId="urn:microsoft.com/office/officeart/2005/8/layout/hList7#1"/>
    <dgm:cxn modelId="{AD6F29A0-5BF0-5F4B-B674-A78815DAA33D}" type="presParOf" srcId="{79AE6DBE-5614-6A4D-BA6D-52771F079491}" destId="{3C01B080-1C4E-9546-A11D-10322001F98F}" srcOrd="3" destOrd="0" presId="urn:microsoft.com/office/officeart/2005/8/layout/hList7#1"/>
    <dgm:cxn modelId="{CD911332-D2AC-2E41-80E0-60E6CBECE694}" type="presParOf" srcId="{3E5CDBF5-6E9B-AB4B-A542-ED71D285B651}" destId="{434B057D-5C80-3243-9F39-1B540778BB3C}" srcOrd="1" destOrd="0" presId="urn:microsoft.com/office/officeart/2005/8/layout/hList7#1"/>
    <dgm:cxn modelId="{EAEF1197-53EB-694C-B17F-0576B0E265E8}" type="presParOf" srcId="{3E5CDBF5-6E9B-AB4B-A542-ED71D285B651}" destId="{77B52347-B013-3F44-84EC-54048B25B428}" srcOrd="2" destOrd="0" presId="urn:microsoft.com/office/officeart/2005/8/layout/hList7#1"/>
    <dgm:cxn modelId="{6AFFB650-4746-944E-9349-7B9657F2355B}" type="presParOf" srcId="{77B52347-B013-3F44-84EC-54048B25B428}" destId="{363B9248-8F89-B243-B034-B3A15ABD4A53}" srcOrd="0" destOrd="0" presId="urn:microsoft.com/office/officeart/2005/8/layout/hList7#1"/>
    <dgm:cxn modelId="{8B1B6268-37F3-1847-A5DD-EE6097F3F4E5}" type="presParOf" srcId="{77B52347-B013-3F44-84EC-54048B25B428}" destId="{D628495B-02BA-E84B-BD90-DE5FC0499865}" srcOrd="1" destOrd="0" presId="urn:microsoft.com/office/officeart/2005/8/layout/hList7#1"/>
    <dgm:cxn modelId="{BC31CEF7-BE03-AD49-BD4C-E79153ACE005}" type="presParOf" srcId="{77B52347-B013-3F44-84EC-54048B25B428}" destId="{5A73D0D2-C46C-5240-9B3D-2006AA9D2085}" srcOrd="2" destOrd="0" presId="urn:microsoft.com/office/officeart/2005/8/layout/hList7#1"/>
    <dgm:cxn modelId="{A9938990-0D67-5F43-96BF-94CFCE8D4522}" type="presParOf" srcId="{77B52347-B013-3F44-84EC-54048B25B428}" destId="{B1861AB8-584B-CF4A-B95B-BB130B8C271D}" srcOrd="3" destOrd="0" presId="urn:microsoft.com/office/officeart/2005/8/layout/hList7#1"/>
    <dgm:cxn modelId="{034D680B-92ED-4C46-997A-65BE6603BE1C}" type="presParOf" srcId="{3E5CDBF5-6E9B-AB4B-A542-ED71D285B651}" destId="{1D8E29AE-EC87-AF4C-9AE6-D6A401C0E705}" srcOrd="3" destOrd="0" presId="urn:microsoft.com/office/officeart/2005/8/layout/hList7#1"/>
    <dgm:cxn modelId="{7D1BCBD5-FDA3-9F45-B28E-23241CA7CA7F}" type="presParOf" srcId="{3E5CDBF5-6E9B-AB4B-A542-ED71D285B651}" destId="{B038035C-2999-5B4B-A918-2A279045007A}" srcOrd="4" destOrd="0" presId="urn:microsoft.com/office/officeart/2005/8/layout/hList7#1"/>
    <dgm:cxn modelId="{4045A994-B6F4-DE49-8A54-E04715D5476B}" type="presParOf" srcId="{B038035C-2999-5B4B-A918-2A279045007A}" destId="{30C5EBD3-4AC2-9C4F-ADCE-865629F917F7}" srcOrd="0" destOrd="0" presId="urn:microsoft.com/office/officeart/2005/8/layout/hList7#1"/>
    <dgm:cxn modelId="{288CB9BC-6D8F-C94E-B1D6-EE3E91070ACC}" type="presParOf" srcId="{B038035C-2999-5B4B-A918-2A279045007A}" destId="{4CE3AB30-4604-8A47-8573-003D10A64A85}" srcOrd="1" destOrd="0" presId="urn:microsoft.com/office/officeart/2005/8/layout/hList7#1"/>
    <dgm:cxn modelId="{4C44616E-069C-3D4E-B695-3B39420DEFC8}" type="presParOf" srcId="{B038035C-2999-5B4B-A918-2A279045007A}" destId="{9D673465-9B00-AD41-B645-8DF3DF6B565E}" srcOrd="2" destOrd="0" presId="urn:microsoft.com/office/officeart/2005/8/layout/hList7#1"/>
    <dgm:cxn modelId="{B1EFE301-A978-3343-8ECE-4E8970CDAA8B}" type="presParOf" srcId="{B038035C-2999-5B4B-A918-2A279045007A}" destId="{2773582B-BAE6-144A-973B-BAD738555283}" srcOrd="3" destOrd="0" presId="urn:microsoft.com/office/officeart/2005/8/layout/hList7#1"/>
  </dgm:cxnLst>
  <dgm:bg/>
  <dgm:whole/>
  <dgm:extLst>
    <a:ext uri="http://schemas.microsoft.com/office/drawing/2008/diagram">
      <dsp:dataModelExt xmlns=""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8070404-ED63-A545-936D-14FAD8E3DD01}" type="datetimeFigureOut">
              <a:rPr lang="pl-PL" smtClean="0"/>
              <a:pPr/>
              <a:t>2017-02-01</a:t>
            </a:fld>
            <a:endParaRPr lang="pl-PL"/>
          </a:p>
        </p:txBody>
      </p:sp>
      <p:sp>
        <p:nvSpPr>
          <p:cNvPr id="4" name="Symbol zastępczy obrazu slajd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6" name="Symbol zastępczy stopki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B912AC4-EEDE-9342-94BD-F2CBF9775D24}" type="slidenum">
              <a:rPr lang="pl-PL" smtClean="0"/>
              <a:pPr/>
              <a:t>‹#›</a:t>
            </a:fld>
            <a:endParaRPr lang="pl-PL"/>
          </a:p>
        </p:txBody>
      </p:sp>
    </p:spTree>
    <p:extLst>
      <p:ext uri="{BB962C8B-B14F-4D97-AF65-F5344CB8AC3E}">
        <p14:creationId xmlns="" xmlns:p14="http://schemas.microsoft.com/office/powerpoint/2010/main" val="13218671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sz="1200" kern="1200" dirty="0" smtClean="0">
                <a:solidFill>
                  <a:schemeClr val="tx1"/>
                </a:solidFill>
                <a:effectLst/>
                <a:latin typeface="+mn-lt"/>
                <a:ea typeface="+mn-ea"/>
                <a:cs typeface="+mn-cs"/>
              </a:rPr>
              <a:t>Wprowadzając plan spotkania nie musisz szczegółowo omawiać każdego z punktów – wystarczy jedno dwa zdania. Nie czytaj jednak słowo w słowo z prezentacji, bo to automatycznie wywoła znużenie odbiorców i przestaną słuchać tego, co widzą na własne oczy. Lepiej będzie sparafrazować poszczególne punkty niż cytować prezentację. Na przykład możesz powiedzieć:</a:t>
            </a:r>
            <a:endParaRPr lang="cs-CZ" sz="1200" kern="1200" dirty="0" smtClean="0">
              <a:solidFill>
                <a:schemeClr val="tx1"/>
              </a:solidFill>
              <a:effectLst/>
              <a:latin typeface="+mn-lt"/>
              <a:ea typeface="+mn-ea"/>
              <a:cs typeface="+mn-cs"/>
            </a:endParaRPr>
          </a:p>
          <a:p>
            <a:r>
              <a:rPr lang="pl-PL" sz="1200" kern="1200" dirty="0" smtClean="0">
                <a:solidFill>
                  <a:schemeClr val="tx1"/>
                </a:solidFill>
                <a:effectLst/>
                <a:latin typeface="+mn-lt"/>
                <a:ea typeface="+mn-ea"/>
                <a:cs typeface="+mn-cs"/>
              </a:rPr>
              <a:t> </a:t>
            </a:r>
            <a:endParaRPr lang="cs-CZ" sz="1200" kern="1200" dirty="0" smtClean="0">
              <a:solidFill>
                <a:schemeClr val="tx1"/>
              </a:solidFill>
              <a:effectLst/>
              <a:latin typeface="+mn-lt"/>
              <a:ea typeface="+mn-ea"/>
              <a:cs typeface="+mn-cs"/>
            </a:endParaRPr>
          </a:p>
          <a:p>
            <a:r>
              <a:rPr lang="pl-PL" sz="1200" i="1" kern="1200" dirty="0" smtClean="0">
                <a:solidFill>
                  <a:schemeClr val="tx1"/>
                </a:solidFill>
                <a:effectLst/>
                <a:latin typeface="+mn-lt"/>
                <a:ea typeface="+mn-ea"/>
                <a:cs typeface="+mn-cs"/>
              </a:rPr>
              <a:t>Szanowni Państwo. Ta część naszego spotkania potrwa około 25 minut. W tym czasie będę chciała opowiedzieć Wam o projekcie </a:t>
            </a:r>
            <a:r>
              <a:rPr lang="pl-PL" sz="1200" i="1" kern="1200" dirty="0" err="1" smtClean="0">
                <a:solidFill>
                  <a:schemeClr val="tx1"/>
                </a:solidFill>
                <a:effectLst/>
                <a:latin typeface="+mn-lt"/>
                <a:ea typeface="+mn-ea"/>
                <a:cs typeface="+mn-cs"/>
              </a:rPr>
              <a:t>Cyfrowobezpieczni.pl</a:t>
            </a:r>
            <a:r>
              <a:rPr lang="pl-PL" sz="1200" i="1" kern="1200" dirty="0" smtClean="0">
                <a:solidFill>
                  <a:schemeClr val="tx1"/>
                </a:solidFill>
                <a:effectLst/>
                <a:latin typeface="+mn-lt"/>
                <a:ea typeface="+mn-ea"/>
                <a:cs typeface="+mn-cs"/>
              </a:rPr>
              <a:t>, w który zaangażowała się nasza szkoła. Przedstawię Wam działania, które już udało nam się w ramach projektu wykonać i działania, które wkrótce zamierzamy podjąć. Będę chciała także z Państwem porozmawiać o korzyściach i o zagrożeniach, związanych z korzystaniem Waszych dzieci z urządzeń z dostępem do Internetu i innych technologii cyfrowych. Na koniec omówimy, w jaki sposób dzieci mogą mądrze korzystać z sieci, a także co Wy jako rodzice możecie robić, aby wspierać w tym dzieci, a co pozostaje naszą rolą jako szkoły.</a:t>
            </a:r>
            <a:endParaRPr lang="cs-CZ" sz="1200" kern="1200" dirty="0" smtClean="0">
              <a:solidFill>
                <a:schemeClr val="tx1"/>
              </a:solidFill>
              <a:effectLst/>
              <a:latin typeface="+mn-lt"/>
              <a:ea typeface="+mn-ea"/>
              <a:cs typeface="+mn-cs"/>
            </a:endParaRPr>
          </a:p>
          <a:p>
            <a:r>
              <a:rPr lang="pl-PL" sz="1200" i="1" kern="1200" dirty="0" smtClean="0">
                <a:solidFill>
                  <a:schemeClr val="tx1"/>
                </a:solidFill>
                <a:effectLst/>
                <a:latin typeface="+mn-lt"/>
                <a:ea typeface="+mn-ea"/>
                <a:cs typeface="+mn-cs"/>
              </a:rPr>
              <a:t> </a:t>
            </a:r>
            <a:endParaRPr lang="cs-CZ" sz="1200" kern="1200" dirty="0" smtClean="0">
              <a:solidFill>
                <a:schemeClr val="tx1"/>
              </a:solidFill>
              <a:effectLst/>
              <a:latin typeface="+mn-lt"/>
              <a:ea typeface="+mn-ea"/>
              <a:cs typeface="+mn-cs"/>
            </a:endParaRPr>
          </a:p>
          <a:p>
            <a:r>
              <a:rPr lang="pl-PL" sz="1200" kern="1200" dirty="0" smtClean="0">
                <a:solidFill>
                  <a:schemeClr val="tx1"/>
                </a:solidFill>
                <a:effectLst/>
                <a:latin typeface="+mn-lt"/>
                <a:ea typeface="+mn-ea"/>
                <a:cs typeface="+mn-cs"/>
              </a:rPr>
              <a:t>Przedstawiając w ten sposób plan możesz wskazywać na kolejne jego punkty, wyświetlone na rzutniku.</a:t>
            </a:r>
            <a:endParaRPr lang="cs-CZ" sz="1200" kern="1200" dirty="0" smtClean="0">
              <a:solidFill>
                <a:schemeClr val="tx1"/>
              </a:solidFill>
              <a:effectLst/>
              <a:latin typeface="+mn-lt"/>
              <a:ea typeface="+mn-ea"/>
              <a:cs typeface="+mn-cs"/>
            </a:endParaRPr>
          </a:p>
          <a:p>
            <a:endParaRPr lang="pl-PL" dirty="0"/>
          </a:p>
        </p:txBody>
      </p:sp>
      <p:sp>
        <p:nvSpPr>
          <p:cNvPr id="4" name="Symbol zastępczy numeru slajdu 3"/>
          <p:cNvSpPr>
            <a:spLocks noGrp="1"/>
          </p:cNvSpPr>
          <p:nvPr>
            <p:ph type="sldNum" sz="quarter" idx="10"/>
          </p:nvPr>
        </p:nvSpPr>
        <p:spPr/>
        <p:txBody>
          <a:bodyPr/>
          <a:lstStyle/>
          <a:p>
            <a:fld id="{4B912AC4-EEDE-9342-94BD-F2CBF9775D24}" type="slidenum">
              <a:rPr lang="pl-PL" smtClean="0"/>
              <a:pPr/>
              <a:t>2</a:t>
            </a:fld>
            <a:endParaRPr lang="pl-PL"/>
          </a:p>
        </p:txBody>
      </p:sp>
    </p:spTree>
    <p:extLst>
      <p:ext uri="{BB962C8B-B14F-4D97-AF65-F5344CB8AC3E}">
        <p14:creationId xmlns="" xmlns:p14="http://schemas.microsoft.com/office/powerpoint/2010/main" val="37224162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sz="1200" kern="1200" dirty="0" smtClean="0">
                <a:solidFill>
                  <a:schemeClr val="tx1"/>
                </a:solidFill>
                <a:effectLst/>
                <a:latin typeface="+mn-lt"/>
                <a:ea typeface="+mn-ea"/>
                <a:cs typeface="+mn-cs"/>
              </a:rPr>
              <a:t>Omówienie zagrożeń związanych ze światem cyfrowym to kluczowy element tego spotkania. Bardzo ważne jest, aby, przedstawiając ten element prezentacji, bardziej informować niż straszyć. </a:t>
            </a:r>
            <a:r>
              <a:rPr lang="pl-PL" sz="1200" kern="1200" dirty="0" smtClean="0">
                <a:solidFill>
                  <a:schemeClr val="tx1"/>
                </a:solidFill>
                <a:effectLst/>
                <a:latin typeface="+mn-lt"/>
                <a:ea typeface="+mn-ea"/>
                <a:cs typeface="+mn-cs"/>
                <a:sym typeface="Wingdings"/>
              </a:rPr>
              <a:t></a:t>
            </a:r>
            <a:r>
              <a:rPr lang="pl-PL" sz="1200" kern="1200" dirty="0" smtClean="0">
                <a:solidFill>
                  <a:schemeClr val="tx1"/>
                </a:solidFill>
                <a:effectLst/>
                <a:latin typeface="+mn-lt"/>
                <a:ea typeface="+mn-ea"/>
                <a:cs typeface="+mn-cs"/>
              </a:rPr>
              <a:t> Pamiętaj, że każde zagrożenie, o którym opowiesz rodzicom, dla nich będzie bardziej przerażające – bo dotyczy ich dzieci. Dodatkowo, rodzice, mające niskie kompetencje cyfrowe, mogą odczuwać dodatkową obawę, związaną z tym, że nie wiedzą, w jaki sposób zapobiec zagrożeniu.</a:t>
            </a:r>
            <a:endParaRPr lang="cs-CZ" sz="1200" kern="1200" dirty="0" smtClean="0">
              <a:solidFill>
                <a:schemeClr val="tx1"/>
              </a:solidFill>
              <a:effectLst/>
              <a:latin typeface="+mn-lt"/>
              <a:ea typeface="+mn-ea"/>
              <a:cs typeface="+mn-cs"/>
            </a:endParaRPr>
          </a:p>
          <a:p>
            <a:r>
              <a:rPr lang="pl-PL" sz="1200" kern="1200" dirty="0" smtClean="0">
                <a:solidFill>
                  <a:schemeClr val="tx1"/>
                </a:solidFill>
                <a:effectLst/>
                <a:latin typeface="+mn-lt"/>
                <a:ea typeface="+mn-ea"/>
                <a:cs typeface="+mn-cs"/>
              </a:rPr>
              <a:t> </a:t>
            </a:r>
            <a:endParaRPr lang="cs-CZ" sz="1200" kern="1200" dirty="0" smtClean="0">
              <a:solidFill>
                <a:schemeClr val="tx1"/>
              </a:solidFill>
              <a:effectLst/>
              <a:latin typeface="+mn-lt"/>
              <a:ea typeface="+mn-ea"/>
              <a:cs typeface="+mn-cs"/>
            </a:endParaRPr>
          </a:p>
          <a:p>
            <a:r>
              <a:rPr lang="pl-PL" sz="1200" kern="1200" dirty="0" smtClean="0">
                <a:solidFill>
                  <a:schemeClr val="tx1"/>
                </a:solidFill>
                <a:effectLst/>
                <a:latin typeface="+mn-lt"/>
                <a:ea typeface="+mn-ea"/>
                <a:cs typeface="+mn-cs"/>
              </a:rPr>
              <a:t>Dlatego, przy każdym zagrożeniu, warto przedstawić także, co mogą robić rodzice, aby pomagać chronić swoje dzieci. Szczegółowy opis zagrożeń i sposobów przeciwdziałania im, znajdziesz w scenariuszach, poświęconych poszczególnym zagrożeniom.</a:t>
            </a:r>
            <a:endParaRPr lang="cs-CZ" sz="1200" kern="1200" dirty="0" smtClean="0">
              <a:solidFill>
                <a:schemeClr val="tx1"/>
              </a:solidFill>
              <a:effectLst/>
              <a:latin typeface="+mn-lt"/>
              <a:ea typeface="+mn-ea"/>
              <a:cs typeface="+mn-cs"/>
            </a:endParaRPr>
          </a:p>
          <a:p>
            <a:endParaRPr lang="pl-PL" dirty="0"/>
          </a:p>
        </p:txBody>
      </p:sp>
      <p:sp>
        <p:nvSpPr>
          <p:cNvPr id="4" name="Symbol zastępczy numeru slajdu 3"/>
          <p:cNvSpPr>
            <a:spLocks noGrp="1"/>
          </p:cNvSpPr>
          <p:nvPr>
            <p:ph type="sldNum" sz="quarter" idx="10"/>
          </p:nvPr>
        </p:nvSpPr>
        <p:spPr/>
        <p:txBody>
          <a:bodyPr/>
          <a:lstStyle/>
          <a:p>
            <a:fld id="{4B912AC4-EEDE-9342-94BD-F2CBF9775D24}" type="slidenum">
              <a:rPr lang="pl-PL" smtClean="0"/>
              <a:pPr/>
              <a:t>23</a:t>
            </a:fld>
            <a:endParaRPr lang="pl-PL"/>
          </a:p>
        </p:txBody>
      </p:sp>
    </p:spTree>
    <p:extLst>
      <p:ext uri="{BB962C8B-B14F-4D97-AF65-F5344CB8AC3E}">
        <p14:creationId xmlns="" xmlns:p14="http://schemas.microsoft.com/office/powerpoint/2010/main" val="11044501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sz="1200" kern="1200" dirty="0" smtClean="0">
                <a:solidFill>
                  <a:schemeClr val="tx1"/>
                </a:solidFill>
                <a:effectLst/>
                <a:latin typeface="+mn-lt"/>
                <a:ea typeface="+mn-ea"/>
                <a:cs typeface="+mn-cs"/>
              </a:rPr>
              <a:t>Omówienie zagrożeń związanych ze światem cyfrowym to kluczowy element tego spotkania. Bardzo ważne jest, aby, przedstawiając ten element prezentacji, bardziej informować niż straszyć. </a:t>
            </a:r>
            <a:r>
              <a:rPr lang="pl-PL" sz="1200" kern="1200" dirty="0" smtClean="0">
                <a:solidFill>
                  <a:schemeClr val="tx1"/>
                </a:solidFill>
                <a:effectLst/>
                <a:latin typeface="+mn-lt"/>
                <a:ea typeface="+mn-ea"/>
                <a:cs typeface="+mn-cs"/>
                <a:sym typeface="Wingdings"/>
              </a:rPr>
              <a:t></a:t>
            </a:r>
            <a:r>
              <a:rPr lang="pl-PL" sz="1200" kern="1200" dirty="0" smtClean="0">
                <a:solidFill>
                  <a:schemeClr val="tx1"/>
                </a:solidFill>
                <a:effectLst/>
                <a:latin typeface="+mn-lt"/>
                <a:ea typeface="+mn-ea"/>
                <a:cs typeface="+mn-cs"/>
              </a:rPr>
              <a:t> Pamiętaj, że każde zagrożenie, o którym opowiesz rodzicom, dla nich będzie bardziej przerażające – bo dotyczy ich dzieci. Dodatkowo, rodzice, mające niskie kompetencje cyfrowe, mogą odczuwać dodatkową obawę, związaną z tym, że nie wiedzą, w jaki sposób zapobiec zagrożeniu.</a:t>
            </a:r>
            <a:endParaRPr lang="cs-CZ" sz="1200" kern="1200" dirty="0" smtClean="0">
              <a:solidFill>
                <a:schemeClr val="tx1"/>
              </a:solidFill>
              <a:effectLst/>
              <a:latin typeface="+mn-lt"/>
              <a:ea typeface="+mn-ea"/>
              <a:cs typeface="+mn-cs"/>
            </a:endParaRPr>
          </a:p>
          <a:p>
            <a:r>
              <a:rPr lang="pl-PL" sz="1200" kern="1200" dirty="0" smtClean="0">
                <a:solidFill>
                  <a:schemeClr val="tx1"/>
                </a:solidFill>
                <a:effectLst/>
                <a:latin typeface="+mn-lt"/>
                <a:ea typeface="+mn-ea"/>
                <a:cs typeface="+mn-cs"/>
              </a:rPr>
              <a:t> </a:t>
            </a:r>
            <a:endParaRPr lang="cs-CZ" sz="1200" kern="1200" dirty="0" smtClean="0">
              <a:solidFill>
                <a:schemeClr val="tx1"/>
              </a:solidFill>
              <a:effectLst/>
              <a:latin typeface="+mn-lt"/>
              <a:ea typeface="+mn-ea"/>
              <a:cs typeface="+mn-cs"/>
            </a:endParaRPr>
          </a:p>
          <a:p>
            <a:r>
              <a:rPr lang="pl-PL" sz="1200" kern="1200" dirty="0" smtClean="0">
                <a:solidFill>
                  <a:schemeClr val="tx1"/>
                </a:solidFill>
                <a:effectLst/>
                <a:latin typeface="+mn-lt"/>
                <a:ea typeface="+mn-ea"/>
                <a:cs typeface="+mn-cs"/>
              </a:rPr>
              <a:t>Dlatego, przy każdym zagrożeniu, warto przedstawić także, co mogą robić rodzice, aby pomagać chronić swoje dzieci. Szczegółowy opis zagrożeń i sposobów przeciwdziałania im, znajdziesz w scenariuszach, poświęconych poszczególnym zagrożeniom.</a:t>
            </a:r>
            <a:endParaRPr lang="cs-CZ" sz="1200" kern="1200" dirty="0" smtClean="0">
              <a:solidFill>
                <a:schemeClr val="tx1"/>
              </a:solidFill>
              <a:effectLst/>
              <a:latin typeface="+mn-lt"/>
              <a:ea typeface="+mn-ea"/>
              <a:cs typeface="+mn-cs"/>
            </a:endParaRPr>
          </a:p>
          <a:p>
            <a:endParaRPr lang="pl-PL" dirty="0"/>
          </a:p>
        </p:txBody>
      </p:sp>
      <p:sp>
        <p:nvSpPr>
          <p:cNvPr id="4" name="Symbol zastępczy numeru slajdu 3"/>
          <p:cNvSpPr>
            <a:spLocks noGrp="1"/>
          </p:cNvSpPr>
          <p:nvPr>
            <p:ph type="sldNum" sz="quarter" idx="10"/>
          </p:nvPr>
        </p:nvSpPr>
        <p:spPr/>
        <p:txBody>
          <a:bodyPr/>
          <a:lstStyle/>
          <a:p>
            <a:fld id="{4B912AC4-EEDE-9342-94BD-F2CBF9775D24}" type="slidenum">
              <a:rPr lang="pl-PL" smtClean="0"/>
              <a:pPr/>
              <a:t>25</a:t>
            </a:fld>
            <a:endParaRPr lang="pl-PL"/>
          </a:p>
        </p:txBody>
      </p:sp>
    </p:spTree>
    <p:extLst>
      <p:ext uri="{BB962C8B-B14F-4D97-AF65-F5344CB8AC3E}">
        <p14:creationId xmlns="" xmlns:p14="http://schemas.microsoft.com/office/powerpoint/2010/main" val="11044501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sz="1200" kern="1200" dirty="0" smtClean="0">
                <a:solidFill>
                  <a:schemeClr val="tx1"/>
                </a:solidFill>
                <a:effectLst/>
                <a:latin typeface="+mn-lt"/>
                <a:ea typeface="+mn-ea"/>
                <a:cs typeface="+mn-cs"/>
              </a:rPr>
              <a:t>Omówienie zagrożeń związanych ze światem cyfrowym to kluczowy element tego spotkania. Bardzo ważne jest, aby, przedstawiając ten element prezentacji, bardziej informować niż straszyć. </a:t>
            </a:r>
            <a:r>
              <a:rPr lang="pl-PL" sz="1200" kern="1200" dirty="0" smtClean="0">
                <a:solidFill>
                  <a:schemeClr val="tx1"/>
                </a:solidFill>
                <a:effectLst/>
                <a:latin typeface="+mn-lt"/>
                <a:ea typeface="+mn-ea"/>
                <a:cs typeface="+mn-cs"/>
                <a:sym typeface="Wingdings"/>
              </a:rPr>
              <a:t></a:t>
            </a:r>
            <a:r>
              <a:rPr lang="pl-PL" sz="1200" kern="1200" dirty="0" smtClean="0">
                <a:solidFill>
                  <a:schemeClr val="tx1"/>
                </a:solidFill>
                <a:effectLst/>
                <a:latin typeface="+mn-lt"/>
                <a:ea typeface="+mn-ea"/>
                <a:cs typeface="+mn-cs"/>
              </a:rPr>
              <a:t> Pamiętaj, że każde zagrożenie, o którym opowiesz rodzicom, dla nich będzie bardziej przerażające – bo dotyczy ich dzieci. Dodatkowo, rodzice, mające niskie kompetencje cyfrowe, mogą odczuwać dodatkową obawę, związaną z tym, że nie wiedzą, w jaki sposób zapobiec zagrożeniu.</a:t>
            </a:r>
            <a:endParaRPr lang="cs-CZ" sz="1200" kern="1200" dirty="0" smtClean="0">
              <a:solidFill>
                <a:schemeClr val="tx1"/>
              </a:solidFill>
              <a:effectLst/>
              <a:latin typeface="+mn-lt"/>
              <a:ea typeface="+mn-ea"/>
              <a:cs typeface="+mn-cs"/>
            </a:endParaRPr>
          </a:p>
          <a:p>
            <a:r>
              <a:rPr lang="pl-PL" sz="1200" kern="1200" dirty="0" smtClean="0">
                <a:solidFill>
                  <a:schemeClr val="tx1"/>
                </a:solidFill>
                <a:effectLst/>
                <a:latin typeface="+mn-lt"/>
                <a:ea typeface="+mn-ea"/>
                <a:cs typeface="+mn-cs"/>
              </a:rPr>
              <a:t> </a:t>
            </a:r>
            <a:endParaRPr lang="cs-CZ" sz="1200" kern="1200" dirty="0" smtClean="0">
              <a:solidFill>
                <a:schemeClr val="tx1"/>
              </a:solidFill>
              <a:effectLst/>
              <a:latin typeface="+mn-lt"/>
              <a:ea typeface="+mn-ea"/>
              <a:cs typeface="+mn-cs"/>
            </a:endParaRPr>
          </a:p>
          <a:p>
            <a:r>
              <a:rPr lang="pl-PL" sz="1200" kern="1200" dirty="0" smtClean="0">
                <a:solidFill>
                  <a:schemeClr val="tx1"/>
                </a:solidFill>
                <a:effectLst/>
                <a:latin typeface="+mn-lt"/>
                <a:ea typeface="+mn-ea"/>
                <a:cs typeface="+mn-cs"/>
              </a:rPr>
              <a:t>Dlatego, przy każdym zagrożeniu, warto przedstawić także, co mogą robić rodzice, aby pomagać chronić swoje dzieci. Szczegółowy opis zagrożeń i sposobów przeciwdziałania im, znajdziesz w scenariuszach, poświęconych poszczególnym zagrożeniom.</a:t>
            </a:r>
            <a:endParaRPr lang="cs-CZ" sz="1200" kern="1200" dirty="0" smtClean="0">
              <a:solidFill>
                <a:schemeClr val="tx1"/>
              </a:solidFill>
              <a:effectLst/>
              <a:latin typeface="+mn-lt"/>
              <a:ea typeface="+mn-ea"/>
              <a:cs typeface="+mn-cs"/>
            </a:endParaRPr>
          </a:p>
          <a:p>
            <a:endParaRPr lang="pl-PL" dirty="0"/>
          </a:p>
        </p:txBody>
      </p:sp>
      <p:sp>
        <p:nvSpPr>
          <p:cNvPr id="4" name="Symbol zastępczy numeru slajdu 3"/>
          <p:cNvSpPr>
            <a:spLocks noGrp="1"/>
          </p:cNvSpPr>
          <p:nvPr>
            <p:ph type="sldNum" sz="quarter" idx="10"/>
          </p:nvPr>
        </p:nvSpPr>
        <p:spPr/>
        <p:txBody>
          <a:bodyPr/>
          <a:lstStyle/>
          <a:p>
            <a:fld id="{4B912AC4-EEDE-9342-94BD-F2CBF9775D24}" type="slidenum">
              <a:rPr lang="pl-PL" smtClean="0"/>
              <a:pPr/>
              <a:t>38</a:t>
            </a:fld>
            <a:endParaRPr lang="pl-PL"/>
          </a:p>
        </p:txBody>
      </p:sp>
    </p:spTree>
    <p:extLst>
      <p:ext uri="{BB962C8B-B14F-4D97-AF65-F5344CB8AC3E}">
        <p14:creationId xmlns="" xmlns:p14="http://schemas.microsoft.com/office/powerpoint/2010/main" val="11044501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pl-PL" sz="1200" kern="1200" dirty="0" smtClean="0">
                <a:solidFill>
                  <a:schemeClr val="tx1"/>
                </a:solidFill>
                <a:effectLst/>
                <a:latin typeface="+mn-lt"/>
                <a:ea typeface="+mn-ea"/>
                <a:cs typeface="+mn-cs"/>
              </a:rPr>
              <a:t>Ta część prezentacji ma dwa cele. Z jednej strony ma uspokoić tych rodziców, którzy poczuli się najbardziej zaniepokojeni zagrożeniami, które przedstawiłeś i zdążyli na przykład już postanowić, że odetną swoje dzieci od Internetu. Z drugiej strony ma za zadanie przedstawić wszystkim rodzicom, jakie zachowania i działania dzieci w świecie cyfrowym są właściwe.</a:t>
            </a:r>
            <a:endParaRPr lang="cs-CZ" sz="1200" kern="1200" dirty="0" smtClean="0">
              <a:solidFill>
                <a:schemeClr val="tx1"/>
              </a:solidFill>
              <a:effectLst/>
              <a:latin typeface="+mn-lt"/>
              <a:ea typeface="+mn-ea"/>
              <a:cs typeface="+mn-cs"/>
            </a:endParaRPr>
          </a:p>
          <a:p>
            <a:endParaRPr lang="pl-PL" dirty="0"/>
          </a:p>
        </p:txBody>
      </p:sp>
      <p:sp>
        <p:nvSpPr>
          <p:cNvPr id="4" name="Symbol zastępczy numeru slajdu 3"/>
          <p:cNvSpPr>
            <a:spLocks noGrp="1"/>
          </p:cNvSpPr>
          <p:nvPr>
            <p:ph type="sldNum" sz="quarter" idx="10"/>
          </p:nvPr>
        </p:nvSpPr>
        <p:spPr/>
        <p:txBody>
          <a:bodyPr/>
          <a:lstStyle/>
          <a:p>
            <a:fld id="{4B912AC4-EEDE-9342-94BD-F2CBF9775D24}" type="slidenum">
              <a:rPr lang="pl-PL" smtClean="0"/>
              <a:pPr/>
              <a:t>39</a:t>
            </a:fld>
            <a:endParaRPr lang="pl-PL"/>
          </a:p>
        </p:txBody>
      </p:sp>
    </p:spTree>
    <p:extLst>
      <p:ext uri="{BB962C8B-B14F-4D97-AF65-F5344CB8AC3E}">
        <p14:creationId xmlns="" xmlns:p14="http://schemas.microsoft.com/office/powerpoint/2010/main" val="18858060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sz="1200" kern="1200" dirty="0" smtClean="0">
                <a:solidFill>
                  <a:schemeClr val="tx1"/>
                </a:solidFill>
                <a:effectLst/>
                <a:latin typeface="+mn-lt"/>
                <a:ea typeface="+mn-ea"/>
                <a:cs typeface="+mn-cs"/>
              </a:rPr>
              <a:t>Warto w tym fragmencie wprost powiedzieć rodzicom, że ich wsparcie i zaangażowanie jest kluczowe dla zapewnienia dzieciom bezpieczeństwa cyfrowego. Szkoła może i powinna przekazać dzieciom wiele ważnych informacji w tym temacie, ale tylko rodzice  są w stanie na bieżąco nadzorować i wspierać zachowania dzieci.</a:t>
            </a:r>
            <a:endParaRPr lang="cs-CZ" sz="1200" kern="1200" dirty="0" smtClean="0">
              <a:solidFill>
                <a:schemeClr val="tx1"/>
              </a:solidFill>
              <a:effectLst/>
              <a:latin typeface="+mn-lt"/>
              <a:ea typeface="+mn-ea"/>
              <a:cs typeface="+mn-cs"/>
            </a:endParaRPr>
          </a:p>
          <a:p>
            <a:r>
              <a:rPr lang="pl-PL" sz="1200" kern="1200" dirty="0" smtClean="0">
                <a:solidFill>
                  <a:schemeClr val="tx1"/>
                </a:solidFill>
                <a:effectLst/>
                <a:latin typeface="+mn-lt"/>
                <a:ea typeface="+mn-ea"/>
                <a:cs typeface="+mn-cs"/>
              </a:rPr>
              <a:t> </a:t>
            </a:r>
            <a:endParaRPr lang="cs-CZ" sz="1200" kern="1200" dirty="0" smtClean="0">
              <a:solidFill>
                <a:schemeClr val="tx1"/>
              </a:solidFill>
              <a:effectLst/>
              <a:latin typeface="+mn-lt"/>
              <a:ea typeface="+mn-ea"/>
              <a:cs typeface="+mn-cs"/>
            </a:endParaRPr>
          </a:p>
          <a:p>
            <a:r>
              <a:rPr lang="pl-PL" sz="1200" kern="1200" dirty="0" smtClean="0">
                <a:solidFill>
                  <a:schemeClr val="tx1"/>
                </a:solidFill>
                <a:effectLst/>
                <a:latin typeface="+mn-lt"/>
                <a:ea typeface="+mn-ea"/>
                <a:cs typeface="+mn-cs"/>
              </a:rPr>
              <a:t>Co więcej, rodzice są też – zwłaszcza w przypadku młodszych uczniów – naturalnymi przewodnikami po świecie cyfrowym. Jest mocno prawdopodobne, że wielu z nich korzysta na co dzień z Internetu. I nawet, jeżeli nie są zbyt zaawansowanymi użytkownikami od strony technicznej, znają podstawowe zasady współżycia społecznego, które działają tak samo w sieci jak i poza nią. Reguły bezpieczeństwa w kontakcie z innymi, sposób prowadzenia kulturalnej rozmowy, umiejętność poszukiwania informacji – wszystko to są rzeczy, które rodzice są w stanie przekazać synom i córkom.</a:t>
            </a:r>
            <a:endParaRPr lang="cs-CZ" sz="1200" kern="1200" dirty="0" smtClean="0">
              <a:solidFill>
                <a:schemeClr val="tx1"/>
              </a:solidFill>
              <a:effectLst/>
              <a:latin typeface="+mn-lt"/>
              <a:ea typeface="+mn-ea"/>
              <a:cs typeface="+mn-cs"/>
            </a:endParaRPr>
          </a:p>
          <a:p>
            <a:r>
              <a:rPr lang="pl-PL" sz="1200" kern="1200" dirty="0" smtClean="0">
                <a:solidFill>
                  <a:schemeClr val="tx1"/>
                </a:solidFill>
                <a:effectLst/>
                <a:latin typeface="+mn-lt"/>
                <a:ea typeface="+mn-ea"/>
                <a:cs typeface="+mn-cs"/>
              </a:rPr>
              <a:t> </a:t>
            </a:r>
            <a:endParaRPr lang="cs-CZ" sz="1200" kern="1200" dirty="0" smtClean="0">
              <a:solidFill>
                <a:schemeClr val="tx1"/>
              </a:solidFill>
              <a:effectLst/>
              <a:latin typeface="+mn-lt"/>
              <a:ea typeface="+mn-ea"/>
              <a:cs typeface="+mn-cs"/>
            </a:endParaRPr>
          </a:p>
          <a:p>
            <a:r>
              <a:rPr lang="pl-PL" sz="1200" kern="1200" dirty="0" smtClean="0">
                <a:solidFill>
                  <a:schemeClr val="tx1"/>
                </a:solidFill>
                <a:effectLst/>
                <a:latin typeface="+mn-lt"/>
                <a:ea typeface="+mn-ea"/>
                <a:cs typeface="+mn-cs"/>
              </a:rPr>
              <a:t>Dodatkowo, warto powiedzieć Twoim słuchaczom, że warto by interesowali się tym, co ich dziecko odkrywa w Internecie. I nie chodzi o to, by kontrolować, czy śledzić każdy krok dziecka w sieci, ale by po prostu o tym z nim rozmawiać. Jeżeli rodzice będą okazywali autentyczne zainteresowanie tym, co dzieci znalazły, te będą chętnie opowiadały im o wszystkim. A wówczas jest dużo większa szansa, że uczniowie zaalarmują rodziców także, gdy zdarzy się im coś przykrego lub trudnego.</a:t>
            </a:r>
            <a:endParaRPr lang="cs-CZ" sz="1200" kern="1200" dirty="0" smtClean="0">
              <a:solidFill>
                <a:schemeClr val="tx1"/>
              </a:solidFill>
              <a:effectLst/>
              <a:latin typeface="+mn-lt"/>
              <a:ea typeface="+mn-ea"/>
              <a:cs typeface="+mn-cs"/>
            </a:endParaRPr>
          </a:p>
          <a:p>
            <a:endParaRPr lang="pl-PL" dirty="0"/>
          </a:p>
        </p:txBody>
      </p:sp>
      <p:sp>
        <p:nvSpPr>
          <p:cNvPr id="4" name="Symbol zastępczy numeru slajdu 3"/>
          <p:cNvSpPr>
            <a:spLocks noGrp="1"/>
          </p:cNvSpPr>
          <p:nvPr>
            <p:ph type="sldNum" sz="quarter" idx="10"/>
          </p:nvPr>
        </p:nvSpPr>
        <p:spPr/>
        <p:txBody>
          <a:bodyPr/>
          <a:lstStyle/>
          <a:p>
            <a:fld id="{4B912AC4-EEDE-9342-94BD-F2CBF9775D24}" type="slidenum">
              <a:rPr lang="pl-PL" smtClean="0"/>
              <a:pPr/>
              <a:t>41</a:t>
            </a:fld>
            <a:endParaRPr lang="pl-PL"/>
          </a:p>
        </p:txBody>
      </p:sp>
    </p:spTree>
    <p:extLst>
      <p:ext uri="{BB962C8B-B14F-4D97-AF65-F5344CB8AC3E}">
        <p14:creationId xmlns="" xmlns:p14="http://schemas.microsoft.com/office/powerpoint/2010/main" val="8288099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sz="1200" kern="1200" dirty="0" smtClean="0">
                <a:solidFill>
                  <a:schemeClr val="tx1"/>
                </a:solidFill>
                <a:effectLst/>
                <a:latin typeface="+mn-lt"/>
                <a:ea typeface="+mn-ea"/>
                <a:cs typeface="+mn-cs"/>
              </a:rPr>
              <a:t>Ostatnim elementem prezentacji jest podsumowanie tego, jak powinna wyglądać współpraca szkoły z rodzicami w zapewnianiu dzieciom bezpieczeństwa cyfrowego.  </a:t>
            </a:r>
            <a:endParaRPr lang="cs-CZ" sz="1200" kern="1200" dirty="0" smtClean="0">
              <a:solidFill>
                <a:schemeClr val="tx1"/>
              </a:solidFill>
              <a:effectLst/>
              <a:latin typeface="+mn-lt"/>
              <a:ea typeface="+mn-ea"/>
              <a:cs typeface="+mn-cs"/>
            </a:endParaRPr>
          </a:p>
          <a:p>
            <a:r>
              <a:rPr lang="pl-PL" sz="1200" kern="1200" dirty="0" smtClean="0">
                <a:solidFill>
                  <a:schemeClr val="tx1"/>
                </a:solidFill>
                <a:effectLst/>
                <a:latin typeface="+mn-lt"/>
                <a:ea typeface="+mn-ea"/>
                <a:cs typeface="+mn-cs"/>
              </a:rPr>
              <a:t> </a:t>
            </a:r>
            <a:endParaRPr lang="cs-CZ" sz="1200" kern="1200" dirty="0" smtClean="0">
              <a:solidFill>
                <a:schemeClr val="tx1"/>
              </a:solidFill>
              <a:effectLst/>
              <a:latin typeface="+mn-lt"/>
              <a:ea typeface="+mn-ea"/>
              <a:cs typeface="+mn-cs"/>
            </a:endParaRPr>
          </a:p>
          <a:p>
            <a:r>
              <a:rPr lang="pl-PL" sz="1200" kern="1200" dirty="0" smtClean="0">
                <a:solidFill>
                  <a:schemeClr val="tx1"/>
                </a:solidFill>
                <a:effectLst/>
                <a:latin typeface="+mn-lt"/>
                <a:ea typeface="+mn-ea"/>
                <a:cs typeface="+mn-cs"/>
              </a:rPr>
              <a:t>Ze strony szkoły warto złożyć deklarację, że będziecie informować rodziców o podejmowanych przez Was działaniach, mających pomóc ich dzieciom poruszać się bezpiecznie w cyfrowym świecie. W ramach tego zobowiązania możecie, podczas kolejnych wywiadówek, mówić im o tym, co zrobiliście dalej, w związku z udziałem w projekcie </a:t>
            </a:r>
            <a:r>
              <a:rPr lang="pl-PL" sz="1200" kern="1200" dirty="0" err="1" smtClean="0">
                <a:solidFill>
                  <a:schemeClr val="tx1"/>
                </a:solidFill>
                <a:effectLst/>
                <a:latin typeface="+mn-lt"/>
                <a:ea typeface="+mn-ea"/>
                <a:cs typeface="+mn-cs"/>
              </a:rPr>
              <a:t>Cyfrowobezpieczni.pl</a:t>
            </a:r>
            <a:r>
              <a:rPr lang="pl-PL" sz="1200" kern="1200" dirty="0" smtClean="0">
                <a:solidFill>
                  <a:schemeClr val="tx1"/>
                </a:solidFill>
                <a:effectLst/>
                <a:latin typeface="+mn-lt"/>
                <a:ea typeface="+mn-ea"/>
                <a:cs typeface="+mn-cs"/>
              </a:rPr>
              <a:t>. Możecie także przesyłać im dodatkowe informacje, zgodnie z instrukcjami w scenariuszach lekcji wychowawczych, dostępnych na stronie projektu.</a:t>
            </a:r>
            <a:endParaRPr lang="cs-CZ" sz="1200" kern="1200" dirty="0" smtClean="0">
              <a:solidFill>
                <a:schemeClr val="tx1"/>
              </a:solidFill>
              <a:effectLst/>
              <a:latin typeface="+mn-lt"/>
              <a:ea typeface="+mn-ea"/>
              <a:cs typeface="+mn-cs"/>
            </a:endParaRPr>
          </a:p>
          <a:p>
            <a:r>
              <a:rPr lang="pl-PL" sz="1200" kern="1200" dirty="0" smtClean="0">
                <a:solidFill>
                  <a:schemeClr val="tx1"/>
                </a:solidFill>
                <a:effectLst/>
                <a:latin typeface="+mn-lt"/>
                <a:ea typeface="+mn-ea"/>
                <a:cs typeface="+mn-cs"/>
              </a:rPr>
              <a:t> </a:t>
            </a:r>
            <a:endParaRPr lang="cs-CZ" sz="1200" kern="1200" dirty="0" smtClean="0">
              <a:solidFill>
                <a:schemeClr val="tx1"/>
              </a:solidFill>
              <a:effectLst/>
              <a:latin typeface="+mn-lt"/>
              <a:ea typeface="+mn-ea"/>
              <a:cs typeface="+mn-cs"/>
            </a:endParaRPr>
          </a:p>
          <a:p>
            <a:r>
              <a:rPr lang="pl-PL" sz="1200" kern="1200" dirty="0" smtClean="0">
                <a:solidFill>
                  <a:schemeClr val="tx1"/>
                </a:solidFill>
                <a:effectLst/>
                <a:latin typeface="+mn-lt"/>
                <a:ea typeface="+mn-ea"/>
                <a:cs typeface="+mn-cs"/>
              </a:rPr>
              <a:t>Z drugiej strony, warto zasygnalizować rodzicom, że powinni Was informować o dostrzeżonych przez siebie potrzebach rozwojowych dzieci. Dobrze będzie, jeżeli będą informowali Was także o tym, co ich zaniepokoiło. Na podstawie tych informacji możecie na przykład wybierać, które scenariusze lekcji wychowawczych planujecie poprowadzić, tak, by były jak najlepiej dostosowane do potrzeb Waszej klasy.</a:t>
            </a:r>
            <a:endParaRPr lang="cs-CZ" sz="1200" kern="1200" dirty="0" smtClean="0">
              <a:solidFill>
                <a:schemeClr val="tx1"/>
              </a:solidFill>
              <a:effectLst/>
              <a:latin typeface="+mn-lt"/>
              <a:ea typeface="+mn-ea"/>
              <a:cs typeface="+mn-cs"/>
            </a:endParaRPr>
          </a:p>
          <a:p>
            <a:endParaRPr lang="pl-PL" dirty="0"/>
          </a:p>
        </p:txBody>
      </p:sp>
      <p:sp>
        <p:nvSpPr>
          <p:cNvPr id="4" name="Symbol zastępczy numeru slajdu 3"/>
          <p:cNvSpPr>
            <a:spLocks noGrp="1"/>
          </p:cNvSpPr>
          <p:nvPr>
            <p:ph type="sldNum" sz="quarter" idx="10"/>
          </p:nvPr>
        </p:nvSpPr>
        <p:spPr/>
        <p:txBody>
          <a:bodyPr/>
          <a:lstStyle/>
          <a:p>
            <a:fld id="{4B912AC4-EEDE-9342-94BD-F2CBF9775D24}" type="slidenum">
              <a:rPr lang="pl-PL" smtClean="0"/>
              <a:pPr/>
              <a:t>42</a:t>
            </a:fld>
            <a:endParaRPr lang="pl-PL"/>
          </a:p>
        </p:txBody>
      </p:sp>
    </p:spTree>
    <p:extLst>
      <p:ext uri="{BB962C8B-B14F-4D97-AF65-F5344CB8AC3E}">
        <p14:creationId xmlns="" xmlns:p14="http://schemas.microsoft.com/office/powerpoint/2010/main" val="39503349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sz="1200" kern="1200" dirty="0" smtClean="0">
                <a:solidFill>
                  <a:schemeClr val="tx1"/>
                </a:solidFill>
                <a:effectLst/>
                <a:latin typeface="+mn-lt"/>
                <a:ea typeface="+mn-ea"/>
                <a:cs typeface="+mn-cs"/>
              </a:rPr>
              <a:t>W trakcie omawiania slajdu na ten temat warto powiedzieć o tym, że :</a:t>
            </a:r>
            <a:endParaRPr lang="cs-CZ" sz="1200" kern="1200" dirty="0" smtClean="0">
              <a:solidFill>
                <a:schemeClr val="tx1"/>
              </a:solidFill>
              <a:effectLst/>
              <a:latin typeface="+mn-lt"/>
              <a:ea typeface="+mn-ea"/>
              <a:cs typeface="+mn-cs"/>
            </a:endParaRPr>
          </a:p>
          <a:p>
            <a:r>
              <a:rPr lang="pl-PL" sz="1200" kern="1200" dirty="0" smtClean="0">
                <a:solidFill>
                  <a:schemeClr val="tx1"/>
                </a:solidFill>
                <a:effectLst/>
                <a:latin typeface="+mn-lt"/>
                <a:ea typeface="+mn-ea"/>
                <a:cs typeface="+mn-cs"/>
              </a:rPr>
              <a:t> </a:t>
            </a:r>
            <a:endParaRPr lang="cs-CZ" sz="1200" kern="1200" dirty="0" smtClean="0">
              <a:solidFill>
                <a:schemeClr val="tx1"/>
              </a:solidFill>
              <a:effectLst/>
              <a:latin typeface="+mn-lt"/>
              <a:ea typeface="+mn-ea"/>
              <a:cs typeface="+mn-cs"/>
            </a:endParaRPr>
          </a:p>
          <a:p>
            <a:pPr lvl="0"/>
            <a:r>
              <a:rPr lang="pl-PL" sz="1200" b="1" kern="1200" dirty="0" smtClean="0">
                <a:solidFill>
                  <a:schemeClr val="tx1"/>
                </a:solidFill>
                <a:effectLst/>
                <a:latin typeface="+mn-lt"/>
                <a:ea typeface="+mn-ea"/>
                <a:cs typeface="+mn-cs"/>
              </a:rPr>
              <a:t>Szkoła bierze udział w projekcie</a:t>
            </a:r>
            <a:r>
              <a:rPr lang="pl-PL" sz="1200" kern="1200" dirty="0" smtClean="0">
                <a:solidFill>
                  <a:schemeClr val="tx1"/>
                </a:solidFill>
                <a:effectLst/>
                <a:latin typeface="+mn-lt"/>
                <a:ea typeface="+mn-ea"/>
                <a:cs typeface="+mn-cs"/>
              </a:rPr>
              <a:t> – możesz też dodać, że zaangażowanie szkoły w projekt trwać będzie do końca roku kalendarzowego.</a:t>
            </a:r>
            <a:endParaRPr lang="cs-CZ" sz="1200" kern="1200" dirty="0" smtClean="0">
              <a:solidFill>
                <a:schemeClr val="tx1"/>
              </a:solidFill>
              <a:effectLst/>
              <a:latin typeface="+mn-lt"/>
              <a:ea typeface="+mn-ea"/>
              <a:cs typeface="+mn-cs"/>
            </a:endParaRPr>
          </a:p>
          <a:p>
            <a:pPr lvl="0"/>
            <a:r>
              <a:rPr lang="pl-PL" sz="1200" b="1" kern="1200" dirty="0" smtClean="0">
                <a:solidFill>
                  <a:schemeClr val="tx1"/>
                </a:solidFill>
                <a:effectLst/>
                <a:latin typeface="+mn-lt"/>
                <a:ea typeface="+mn-ea"/>
                <a:cs typeface="+mn-cs"/>
              </a:rPr>
              <a:t>Jest to projekt ogólnopolski, realizowany przez Ministerstwo Edukacji Narodowej</a:t>
            </a:r>
            <a:r>
              <a:rPr lang="pl-PL" sz="1200" kern="1200" dirty="0" smtClean="0">
                <a:solidFill>
                  <a:schemeClr val="tx1"/>
                </a:solidFill>
                <a:effectLst/>
                <a:latin typeface="+mn-lt"/>
                <a:ea typeface="+mn-ea"/>
                <a:cs typeface="+mn-cs"/>
              </a:rPr>
              <a:t>. Przedstawienie tych informacji jest z jednej strony właściwe ze względów formalnych, z drugiej zaś da rodzicom obraz skali projektu i podkreśli jego oficjalny charakter.</a:t>
            </a:r>
            <a:endParaRPr lang="cs-CZ" sz="1200" kern="1200" dirty="0" smtClean="0">
              <a:solidFill>
                <a:schemeClr val="tx1"/>
              </a:solidFill>
              <a:effectLst/>
              <a:latin typeface="+mn-lt"/>
              <a:ea typeface="+mn-ea"/>
              <a:cs typeface="+mn-cs"/>
            </a:endParaRPr>
          </a:p>
          <a:p>
            <a:pPr lvl="0"/>
            <a:r>
              <a:rPr lang="pl-PL" sz="1200" b="1" kern="1200" dirty="0" smtClean="0">
                <a:solidFill>
                  <a:schemeClr val="tx1"/>
                </a:solidFill>
                <a:effectLst/>
                <a:latin typeface="+mn-lt"/>
                <a:ea typeface="+mn-ea"/>
                <a:cs typeface="+mn-cs"/>
              </a:rPr>
              <a:t>Udział w projekcie bierze 10% szkół w Polsce</a:t>
            </a:r>
            <a:r>
              <a:rPr lang="pl-PL" sz="1200" kern="1200" dirty="0" smtClean="0">
                <a:solidFill>
                  <a:schemeClr val="tx1"/>
                </a:solidFill>
                <a:effectLst/>
                <a:latin typeface="+mn-lt"/>
                <a:ea typeface="+mn-ea"/>
                <a:cs typeface="+mn-cs"/>
              </a:rPr>
              <a:t> – z jednej strony ta informacja pozwoli rodzicom zobaczyć skalę projektu (możesz tu dodać, że 10% to ok dwa i pół tysiąca szkół). Z drugiej zaś strony fakt, że Wasza szkoła jest w 10% najbardziej zaangażowanych w bezpieczeństwo cyfrowe placówek w kraju jest powodem do dumy i warto to podkreślać.</a:t>
            </a:r>
            <a:endParaRPr lang="cs-CZ" sz="1200" kern="1200" dirty="0" smtClean="0">
              <a:solidFill>
                <a:schemeClr val="tx1"/>
              </a:solidFill>
              <a:effectLst/>
              <a:latin typeface="+mn-lt"/>
              <a:ea typeface="+mn-ea"/>
              <a:cs typeface="+mn-cs"/>
            </a:endParaRPr>
          </a:p>
          <a:p>
            <a:pPr lvl="0"/>
            <a:r>
              <a:rPr lang="pl-PL" sz="1200" b="1" kern="1200" dirty="0" smtClean="0">
                <a:solidFill>
                  <a:schemeClr val="tx1"/>
                </a:solidFill>
                <a:effectLst/>
                <a:latin typeface="+mn-lt"/>
                <a:ea typeface="+mn-ea"/>
                <a:cs typeface="+mn-cs"/>
              </a:rPr>
              <a:t>Celem projektu jest zwiększenie bezpieczeństwa korzystania przez uczniów z technologii cyfrowych</a:t>
            </a:r>
            <a:r>
              <a:rPr lang="pl-PL" sz="1200" kern="1200" dirty="0" smtClean="0">
                <a:solidFill>
                  <a:schemeClr val="tx1"/>
                </a:solidFill>
                <a:effectLst/>
                <a:latin typeface="+mn-lt"/>
                <a:ea typeface="+mn-ea"/>
                <a:cs typeface="+mn-cs"/>
              </a:rPr>
              <a:t> – tak sformułowany cel pozwoli na zaakcentowanie pozytywnego charakteru projektu. Naszym celem nie jest bowiem zniechęcenie do korzystania z komputerów, tabletów czy Internetu. Zależy nam na tym, aby dzieci wykorzystywały je do swojego rozwoju – ale powinny to robić w sposób odpowiedzialny. </a:t>
            </a:r>
            <a:endParaRPr lang="cs-CZ" sz="1200" kern="1200" dirty="0" smtClean="0">
              <a:solidFill>
                <a:schemeClr val="tx1"/>
              </a:solidFill>
              <a:effectLst/>
              <a:latin typeface="+mn-lt"/>
              <a:ea typeface="+mn-ea"/>
              <a:cs typeface="+mn-cs"/>
            </a:endParaRPr>
          </a:p>
          <a:p>
            <a:pPr lvl="0"/>
            <a:r>
              <a:rPr lang="pl-PL" sz="1200" b="1" kern="1200" dirty="0" smtClean="0">
                <a:solidFill>
                  <a:schemeClr val="tx1"/>
                </a:solidFill>
                <a:effectLst/>
                <a:latin typeface="+mn-lt"/>
                <a:ea typeface="+mn-ea"/>
                <a:cs typeface="+mn-cs"/>
              </a:rPr>
              <a:t>W ramach projektu szkoła bierze udział w konkursie o nazwie „Jesteśmy </a:t>
            </a:r>
            <a:r>
              <a:rPr lang="pl-PL" sz="1200" b="1" kern="1200" dirty="0" err="1" smtClean="0">
                <a:solidFill>
                  <a:schemeClr val="tx1"/>
                </a:solidFill>
                <a:effectLst/>
                <a:latin typeface="+mn-lt"/>
                <a:ea typeface="+mn-ea"/>
                <a:cs typeface="+mn-cs"/>
              </a:rPr>
              <a:t>cyfrowobezpieczni</a:t>
            </a:r>
            <a:r>
              <a:rPr lang="pl-PL" sz="1200" b="1" kern="1200" dirty="0" smtClean="0">
                <a:solidFill>
                  <a:schemeClr val="tx1"/>
                </a:solidFill>
                <a:effectLst/>
                <a:latin typeface="+mn-lt"/>
                <a:ea typeface="+mn-ea"/>
                <a:cs typeface="+mn-cs"/>
              </a:rPr>
              <a:t>!”</a:t>
            </a:r>
            <a:r>
              <a:rPr lang="pl-PL" sz="1200" kern="1200" dirty="0" smtClean="0">
                <a:solidFill>
                  <a:schemeClr val="tx1"/>
                </a:solidFill>
                <a:effectLst/>
                <a:latin typeface="+mn-lt"/>
                <a:ea typeface="+mn-ea"/>
                <a:cs typeface="+mn-cs"/>
              </a:rPr>
              <a:t> – możesz tutaj powiedzieć także o nagrodach, dostępnych w konkursie, o które będziecie się starać. Odpowiednie przedstawienie tego punktu pozwoli bardziej zaangażować rodziców w ewentualne dalsze działania, do których będziecie potrzebować ich wsparcia. Mogą pomóc na przykład w organizacji wydarzenia dla mieszkańców okolicy lub innych działaniach dodatkowych, nagradzanych w konkursie.</a:t>
            </a:r>
            <a:endParaRPr lang="cs-CZ" sz="1200" kern="1200" dirty="0" smtClean="0">
              <a:solidFill>
                <a:schemeClr val="tx1"/>
              </a:solidFill>
              <a:effectLst/>
              <a:latin typeface="+mn-lt"/>
              <a:ea typeface="+mn-ea"/>
              <a:cs typeface="+mn-cs"/>
            </a:endParaRPr>
          </a:p>
          <a:p>
            <a:r>
              <a:rPr lang="pl-PL" sz="1200" i="1" kern="1200" dirty="0" smtClean="0">
                <a:solidFill>
                  <a:schemeClr val="tx1"/>
                </a:solidFill>
                <a:effectLst/>
                <a:latin typeface="+mn-lt"/>
                <a:ea typeface="+mn-ea"/>
                <a:cs typeface="+mn-cs"/>
              </a:rPr>
              <a:t> </a:t>
            </a:r>
            <a:endParaRPr lang="cs-CZ" sz="1200" kern="1200" dirty="0" smtClean="0">
              <a:solidFill>
                <a:schemeClr val="tx1"/>
              </a:solidFill>
              <a:effectLst/>
              <a:latin typeface="+mn-lt"/>
              <a:ea typeface="+mn-ea"/>
              <a:cs typeface="+mn-cs"/>
            </a:endParaRPr>
          </a:p>
          <a:p>
            <a:r>
              <a:rPr lang="pl-PL" sz="1200" kern="1200" dirty="0" smtClean="0">
                <a:solidFill>
                  <a:schemeClr val="tx1"/>
                </a:solidFill>
                <a:effectLst/>
                <a:latin typeface="+mn-lt"/>
                <a:ea typeface="+mn-ea"/>
                <a:cs typeface="+mn-cs"/>
              </a:rPr>
              <a:t>Na całość tego punktu masz około trzech minut. To niewiele, dlatego na tym etapie warto po prostu przedstawić rodzicom informacje i nie prosić jeszcze o pytania – czas na to będzie potem.</a:t>
            </a:r>
            <a:endParaRPr lang="cs-CZ" sz="1200" kern="1200" dirty="0">
              <a:solidFill>
                <a:schemeClr val="tx1"/>
              </a:solidFill>
              <a:effectLst/>
              <a:latin typeface="+mn-lt"/>
              <a:ea typeface="+mn-ea"/>
              <a:cs typeface="+mn-cs"/>
            </a:endParaRPr>
          </a:p>
        </p:txBody>
      </p:sp>
      <p:sp>
        <p:nvSpPr>
          <p:cNvPr id="4" name="Symbol zastępczy numeru slajdu 3"/>
          <p:cNvSpPr>
            <a:spLocks noGrp="1"/>
          </p:cNvSpPr>
          <p:nvPr>
            <p:ph type="sldNum" sz="quarter" idx="10"/>
          </p:nvPr>
        </p:nvSpPr>
        <p:spPr/>
        <p:txBody>
          <a:bodyPr/>
          <a:lstStyle/>
          <a:p>
            <a:fld id="{4B912AC4-EEDE-9342-94BD-F2CBF9775D24}" type="slidenum">
              <a:rPr lang="pl-PL" smtClean="0"/>
              <a:pPr/>
              <a:t>50</a:t>
            </a:fld>
            <a:endParaRPr lang="pl-PL"/>
          </a:p>
        </p:txBody>
      </p:sp>
    </p:spTree>
    <p:extLst>
      <p:ext uri="{BB962C8B-B14F-4D97-AF65-F5344CB8AC3E}">
        <p14:creationId xmlns="" xmlns:p14="http://schemas.microsoft.com/office/powerpoint/2010/main" val="8780654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sz="1200" kern="1200" dirty="0" smtClean="0">
                <a:solidFill>
                  <a:schemeClr val="tx1"/>
                </a:solidFill>
                <a:effectLst/>
                <a:latin typeface="+mn-lt"/>
                <a:ea typeface="+mn-ea"/>
                <a:cs typeface="+mn-cs"/>
              </a:rPr>
              <a:t>Wprowadzając plan spotkania nie musisz szczegółowo omawiać każdego z punktów – wystarczy jedno dwa zdania. Nie czytaj jednak słowo w słowo z prezentacji, bo to automatycznie wywoła znużenie odbiorców i przestaną słuchać tego, co widzą na własne oczy. Lepiej będzie sparafrazować poszczególne punkty niż cytować prezentację. Na przykład możesz powiedzieć:</a:t>
            </a:r>
            <a:endParaRPr lang="cs-CZ" sz="1200" kern="1200" dirty="0" smtClean="0">
              <a:solidFill>
                <a:schemeClr val="tx1"/>
              </a:solidFill>
              <a:effectLst/>
              <a:latin typeface="+mn-lt"/>
              <a:ea typeface="+mn-ea"/>
              <a:cs typeface="+mn-cs"/>
            </a:endParaRPr>
          </a:p>
          <a:p>
            <a:r>
              <a:rPr lang="pl-PL" sz="1200" kern="1200" dirty="0" smtClean="0">
                <a:solidFill>
                  <a:schemeClr val="tx1"/>
                </a:solidFill>
                <a:effectLst/>
                <a:latin typeface="+mn-lt"/>
                <a:ea typeface="+mn-ea"/>
                <a:cs typeface="+mn-cs"/>
              </a:rPr>
              <a:t> </a:t>
            </a:r>
            <a:endParaRPr lang="cs-CZ" sz="1200" kern="1200" dirty="0" smtClean="0">
              <a:solidFill>
                <a:schemeClr val="tx1"/>
              </a:solidFill>
              <a:effectLst/>
              <a:latin typeface="+mn-lt"/>
              <a:ea typeface="+mn-ea"/>
              <a:cs typeface="+mn-cs"/>
            </a:endParaRPr>
          </a:p>
          <a:p>
            <a:r>
              <a:rPr lang="pl-PL" sz="1200" i="1" kern="1200" dirty="0" smtClean="0">
                <a:solidFill>
                  <a:schemeClr val="tx1"/>
                </a:solidFill>
                <a:effectLst/>
                <a:latin typeface="+mn-lt"/>
                <a:ea typeface="+mn-ea"/>
                <a:cs typeface="+mn-cs"/>
              </a:rPr>
              <a:t>Szanowni Państwo. Ta część naszego spotkania potrwa około 25 minut. W tym czasie będę chciała opowiedzieć Wam o projekcie </a:t>
            </a:r>
            <a:r>
              <a:rPr lang="pl-PL" sz="1200" i="1" kern="1200" dirty="0" err="1" smtClean="0">
                <a:solidFill>
                  <a:schemeClr val="tx1"/>
                </a:solidFill>
                <a:effectLst/>
                <a:latin typeface="+mn-lt"/>
                <a:ea typeface="+mn-ea"/>
                <a:cs typeface="+mn-cs"/>
              </a:rPr>
              <a:t>Cyfrowobezpieczni.pl</a:t>
            </a:r>
            <a:r>
              <a:rPr lang="pl-PL" sz="1200" i="1" kern="1200" dirty="0" smtClean="0">
                <a:solidFill>
                  <a:schemeClr val="tx1"/>
                </a:solidFill>
                <a:effectLst/>
                <a:latin typeface="+mn-lt"/>
                <a:ea typeface="+mn-ea"/>
                <a:cs typeface="+mn-cs"/>
              </a:rPr>
              <a:t>, w który zaangażowała się nasza szkoła. Przedstawię Wam działania, które już udało nam się w ramach projektu wykonać i działania, które wkrótce zamierzamy podjąć. Będę chciała także z Państwem porozmawiać o korzyściach i o zagrożeniach, związanych z korzystaniem Waszych dzieci z urządzeń z dostępem do Internetu i innych technologii cyfrowych. Na koniec omówimy, w jaki sposób dzieci mogą mądrze korzystać z sieci, a także co Wy jako rodzice możecie robić, aby wspierać w tym dzieci, a co pozostaje naszą rolą jako szkoły.</a:t>
            </a:r>
            <a:endParaRPr lang="cs-CZ" sz="1200" kern="1200" dirty="0" smtClean="0">
              <a:solidFill>
                <a:schemeClr val="tx1"/>
              </a:solidFill>
              <a:effectLst/>
              <a:latin typeface="+mn-lt"/>
              <a:ea typeface="+mn-ea"/>
              <a:cs typeface="+mn-cs"/>
            </a:endParaRPr>
          </a:p>
          <a:p>
            <a:r>
              <a:rPr lang="pl-PL" sz="1200" i="1" kern="1200" dirty="0" smtClean="0">
                <a:solidFill>
                  <a:schemeClr val="tx1"/>
                </a:solidFill>
                <a:effectLst/>
                <a:latin typeface="+mn-lt"/>
                <a:ea typeface="+mn-ea"/>
                <a:cs typeface="+mn-cs"/>
              </a:rPr>
              <a:t> </a:t>
            </a:r>
            <a:endParaRPr lang="cs-CZ" sz="1200" kern="1200" dirty="0" smtClean="0">
              <a:solidFill>
                <a:schemeClr val="tx1"/>
              </a:solidFill>
              <a:effectLst/>
              <a:latin typeface="+mn-lt"/>
              <a:ea typeface="+mn-ea"/>
              <a:cs typeface="+mn-cs"/>
            </a:endParaRPr>
          </a:p>
          <a:p>
            <a:r>
              <a:rPr lang="pl-PL" sz="1200" kern="1200" dirty="0" smtClean="0">
                <a:solidFill>
                  <a:schemeClr val="tx1"/>
                </a:solidFill>
                <a:effectLst/>
                <a:latin typeface="+mn-lt"/>
                <a:ea typeface="+mn-ea"/>
                <a:cs typeface="+mn-cs"/>
              </a:rPr>
              <a:t>Przedstawiając w ten sposób plan możesz wskazywać na kolejne jego punkty, wyświetlone na rzutniku.</a:t>
            </a:r>
            <a:endParaRPr lang="cs-CZ" sz="1200" kern="1200" dirty="0" smtClean="0">
              <a:solidFill>
                <a:schemeClr val="tx1"/>
              </a:solidFill>
              <a:effectLst/>
              <a:latin typeface="+mn-lt"/>
              <a:ea typeface="+mn-ea"/>
              <a:cs typeface="+mn-cs"/>
            </a:endParaRPr>
          </a:p>
          <a:p>
            <a:endParaRPr lang="pl-PL" dirty="0"/>
          </a:p>
        </p:txBody>
      </p:sp>
      <p:sp>
        <p:nvSpPr>
          <p:cNvPr id="4" name="Symbol zastępczy numeru slajdu 3"/>
          <p:cNvSpPr>
            <a:spLocks noGrp="1"/>
          </p:cNvSpPr>
          <p:nvPr>
            <p:ph type="sldNum" sz="quarter" idx="10"/>
          </p:nvPr>
        </p:nvSpPr>
        <p:spPr/>
        <p:txBody>
          <a:bodyPr/>
          <a:lstStyle/>
          <a:p>
            <a:fld id="{4B912AC4-EEDE-9342-94BD-F2CBF9775D24}" type="slidenum">
              <a:rPr lang="pl-PL" smtClean="0"/>
              <a:pPr/>
              <a:t>3</a:t>
            </a:fld>
            <a:endParaRPr lang="pl-PL"/>
          </a:p>
        </p:txBody>
      </p:sp>
    </p:spTree>
    <p:extLst>
      <p:ext uri="{BB962C8B-B14F-4D97-AF65-F5344CB8AC3E}">
        <p14:creationId xmlns="" xmlns:p14="http://schemas.microsoft.com/office/powerpoint/2010/main" val="3722416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sz="1200" b="1" kern="1200" dirty="0" smtClean="0">
                <a:solidFill>
                  <a:schemeClr val="tx1"/>
                </a:solidFill>
                <a:effectLst/>
                <a:latin typeface="+mn-lt"/>
                <a:ea typeface="+mn-ea"/>
                <a:cs typeface="+mn-cs"/>
              </a:rPr>
              <a:t>Szukanie informacji</a:t>
            </a:r>
            <a:r>
              <a:rPr lang="pl-PL" sz="1200" kern="1200" dirty="0" smtClean="0">
                <a:solidFill>
                  <a:schemeClr val="tx1"/>
                </a:solidFill>
                <a:effectLst/>
                <a:latin typeface="+mn-lt"/>
                <a:ea typeface="+mn-ea"/>
                <a:cs typeface="+mn-cs"/>
              </a:rPr>
              <a:t> – oznacza to wyszukiwanie odpowiedzi na interesujące dzieci pytania, poszerzanie wiedzy na tematy pojawiające się w szkole i poza szkołą. W sieci można znaleźć wszystko. Jeżeli więc dziecko zada pytanie w rodzaju „Jaki odgłos wydaje panda“, albo „czym żywią się wieloryby“ lub też „ile jest kilometrów od Ziemi do księżyca“, w Internecie znajdą na nie odpowiedź. Co więcej, rodzice mogą szukać takich informacji wspólnie z dziećmi – w przypadku najmłodszych jest to bardzo wskazane, bo przy okazji rodzice mogą uczyć dzieci właściwej obsługi wyszukiwarki.</a:t>
            </a:r>
            <a:endParaRPr lang="cs-CZ" sz="1200" kern="1200" dirty="0" smtClean="0">
              <a:solidFill>
                <a:schemeClr val="tx1"/>
              </a:solidFill>
              <a:effectLst/>
              <a:latin typeface="+mn-lt"/>
              <a:ea typeface="+mn-ea"/>
              <a:cs typeface="+mn-cs"/>
            </a:endParaRPr>
          </a:p>
          <a:p>
            <a:r>
              <a:rPr lang="pl-PL" sz="1200" kern="1200" dirty="0" smtClean="0">
                <a:solidFill>
                  <a:schemeClr val="tx1"/>
                </a:solidFill>
                <a:effectLst/>
                <a:latin typeface="+mn-lt"/>
                <a:ea typeface="+mn-ea"/>
                <a:cs typeface="+mn-cs"/>
              </a:rPr>
              <a:t> </a:t>
            </a:r>
            <a:endParaRPr lang="cs-CZ" sz="1200" kern="1200" dirty="0" smtClean="0">
              <a:solidFill>
                <a:schemeClr val="tx1"/>
              </a:solidFill>
              <a:effectLst/>
              <a:latin typeface="+mn-lt"/>
              <a:ea typeface="+mn-ea"/>
              <a:cs typeface="+mn-cs"/>
            </a:endParaRPr>
          </a:p>
          <a:p>
            <a:r>
              <a:rPr lang="pl-PL" sz="1200" b="1" kern="1200" dirty="0" smtClean="0">
                <a:solidFill>
                  <a:schemeClr val="tx1"/>
                </a:solidFill>
                <a:effectLst/>
                <a:latin typeface="+mn-lt"/>
                <a:ea typeface="+mn-ea"/>
                <a:cs typeface="+mn-cs"/>
              </a:rPr>
              <a:t>Pomoc w odrabianiu lekcji</a:t>
            </a:r>
            <a:r>
              <a:rPr lang="pl-PL" sz="1200" kern="1200" dirty="0" smtClean="0">
                <a:solidFill>
                  <a:schemeClr val="tx1"/>
                </a:solidFill>
                <a:effectLst/>
                <a:latin typeface="+mn-lt"/>
                <a:ea typeface="+mn-ea"/>
                <a:cs typeface="+mn-cs"/>
              </a:rPr>
              <a:t> – chodzi oczywiście o wyszukiwanie informacji, potrzebnych do odrobienia zadania, a nie o ściąganie gotowych zadań. Ponieważ to ostatnie jest plagą wśród uczniów, zwłaszcza na wyższych etapach edukacyjnych, warto z rodzicami doprecyzować, czym różni się szukanie informacji od plagiatowania i kopiowania prac z sieci.</a:t>
            </a:r>
            <a:endParaRPr lang="cs-CZ" sz="1200" kern="1200" dirty="0" smtClean="0">
              <a:solidFill>
                <a:schemeClr val="tx1"/>
              </a:solidFill>
              <a:effectLst/>
              <a:latin typeface="+mn-lt"/>
              <a:ea typeface="+mn-ea"/>
              <a:cs typeface="+mn-cs"/>
            </a:endParaRPr>
          </a:p>
          <a:p>
            <a:r>
              <a:rPr lang="pl-PL" sz="1200" kern="1200" dirty="0" smtClean="0">
                <a:solidFill>
                  <a:schemeClr val="tx1"/>
                </a:solidFill>
                <a:effectLst/>
                <a:latin typeface="+mn-lt"/>
                <a:ea typeface="+mn-ea"/>
                <a:cs typeface="+mn-cs"/>
              </a:rPr>
              <a:t> </a:t>
            </a:r>
            <a:endParaRPr lang="cs-CZ" sz="1200" kern="1200" dirty="0" smtClean="0">
              <a:solidFill>
                <a:schemeClr val="tx1"/>
              </a:solidFill>
              <a:effectLst/>
              <a:latin typeface="+mn-lt"/>
              <a:ea typeface="+mn-ea"/>
              <a:cs typeface="+mn-cs"/>
            </a:endParaRPr>
          </a:p>
          <a:p>
            <a:r>
              <a:rPr lang="pl-PL" sz="1200" b="1" kern="1200" dirty="0" smtClean="0">
                <a:solidFill>
                  <a:schemeClr val="tx1"/>
                </a:solidFill>
                <a:effectLst/>
                <a:latin typeface="+mn-lt"/>
                <a:ea typeface="+mn-ea"/>
                <a:cs typeface="+mn-cs"/>
              </a:rPr>
              <a:t>Pogłębianie zainteresowań – </a:t>
            </a:r>
            <a:r>
              <a:rPr lang="pl-PL" sz="1200" kern="1200" dirty="0" smtClean="0">
                <a:solidFill>
                  <a:schemeClr val="tx1"/>
                </a:solidFill>
                <a:effectLst/>
                <a:latin typeface="+mn-lt"/>
                <a:ea typeface="+mn-ea"/>
                <a:cs typeface="+mn-cs"/>
              </a:rPr>
              <a:t>bardzo wielu uczniów ma zainteresowania, na temat których nie są w stanie się dowiedzieć wystarczająco dużo w szkole, ponieważ nie są one objęte podstawą programową. Internet dla nich jest naturalnym źródłem wiedzy, a także okazją do poznania innych pasjonatów. </a:t>
            </a:r>
            <a:endParaRPr lang="cs-CZ" sz="1200" kern="1200" dirty="0" smtClean="0">
              <a:solidFill>
                <a:schemeClr val="tx1"/>
              </a:solidFill>
              <a:effectLst/>
              <a:latin typeface="+mn-lt"/>
              <a:ea typeface="+mn-ea"/>
              <a:cs typeface="+mn-cs"/>
            </a:endParaRPr>
          </a:p>
          <a:p>
            <a:r>
              <a:rPr lang="pl-PL" sz="1200" kern="1200" dirty="0" smtClean="0">
                <a:solidFill>
                  <a:schemeClr val="tx1"/>
                </a:solidFill>
                <a:effectLst/>
                <a:latin typeface="+mn-lt"/>
                <a:ea typeface="+mn-ea"/>
                <a:cs typeface="+mn-cs"/>
              </a:rPr>
              <a:t> </a:t>
            </a:r>
            <a:endParaRPr lang="cs-CZ" sz="1200" kern="1200" dirty="0" smtClean="0">
              <a:solidFill>
                <a:schemeClr val="tx1"/>
              </a:solidFill>
              <a:effectLst/>
              <a:latin typeface="+mn-lt"/>
              <a:ea typeface="+mn-ea"/>
              <a:cs typeface="+mn-cs"/>
            </a:endParaRPr>
          </a:p>
          <a:p>
            <a:r>
              <a:rPr lang="pl-PL" sz="1200" b="1" kern="1200" dirty="0" smtClean="0">
                <a:solidFill>
                  <a:schemeClr val="tx1"/>
                </a:solidFill>
                <a:effectLst/>
                <a:latin typeface="+mn-lt"/>
                <a:ea typeface="+mn-ea"/>
                <a:cs typeface="+mn-cs"/>
              </a:rPr>
              <a:t>Oglądanie wartościowych filmów</a:t>
            </a:r>
            <a:r>
              <a:rPr lang="pl-PL" sz="1200" kern="1200" dirty="0" smtClean="0">
                <a:solidFill>
                  <a:schemeClr val="tx1"/>
                </a:solidFill>
                <a:effectLst/>
                <a:latin typeface="+mn-lt"/>
                <a:ea typeface="+mn-ea"/>
                <a:cs typeface="+mn-cs"/>
              </a:rPr>
              <a:t> – dla dzieci lubiących multimedia Internet jest świetnym źródłem krótszych i dłuższych filmów. Na kanałach takich jak </a:t>
            </a:r>
            <a:r>
              <a:rPr lang="pl-PL" sz="1200" kern="1200" dirty="0" err="1" smtClean="0">
                <a:solidFill>
                  <a:schemeClr val="tx1"/>
                </a:solidFill>
                <a:effectLst/>
                <a:latin typeface="+mn-lt"/>
                <a:ea typeface="+mn-ea"/>
                <a:cs typeface="+mn-cs"/>
              </a:rPr>
              <a:t>Youtube</a:t>
            </a:r>
            <a:r>
              <a:rPr lang="pl-PL" sz="1200" kern="1200" dirty="0" smtClean="0">
                <a:solidFill>
                  <a:schemeClr val="tx1"/>
                </a:solidFill>
                <a:effectLst/>
                <a:latin typeface="+mn-lt"/>
                <a:ea typeface="+mn-ea"/>
                <a:cs typeface="+mn-cs"/>
              </a:rPr>
              <a:t> czy </a:t>
            </a:r>
            <a:r>
              <a:rPr lang="pl-PL" sz="1200" kern="1200" dirty="0" err="1" smtClean="0">
                <a:solidFill>
                  <a:schemeClr val="tx1"/>
                </a:solidFill>
                <a:effectLst/>
                <a:latin typeface="+mn-lt"/>
                <a:ea typeface="+mn-ea"/>
                <a:cs typeface="+mn-cs"/>
              </a:rPr>
              <a:t>Vimeo</a:t>
            </a:r>
            <a:r>
              <a:rPr lang="pl-PL" sz="1200" kern="1200" dirty="0" smtClean="0">
                <a:solidFill>
                  <a:schemeClr val="tx1"/>
                </a:solidFill>
                <a:effectLst/>
                <a:latin typeface="+mn-lt"/>
                <a:ea typeface="+mn-ea"/>
                <a:cs typeface="+mn-cs"/>
              </a:rPr>
              <a:t> znajdą bardzo wiele ciekawych rzeczy – ale także i mnóstwo kompletnie bezwartościowych lub szkodliwych treści. Ponownie, warto więc tutaj rozróżnić oglądanie filmów, które pomagają im w rozwoju od marnowania czasu.</a:t>
            </a:r>
            <a:endParaRPr lang="cs-CZ" sz="1200" kern="1200" dirty="0" smtClean="0">
              <a:solidFill>
                <a:schemeClr val="tx1"/>
              </a:solidFill>
              <a:effectLst/>
              <a:latin typeface="+mn-lt"/>
              <a:ea typeface="+mn-ea"/>
              <a:cs typeface="+mn-cs"/>
            </a:endParaRPr>
          </a:p>
          <a:p>
            <a:r>
              <a:rPr lang="pl-PL" sz="1200" kern="1200" dirty="0" smtClean="0">
                <a:solidFill>
                  <a:schemeClr val="tx1"/>
                </a:solidFill>
                <a:effectLst/>
                <a:latin typeface="+mn-lt"/>
                <a:ea typeface="+mn-ea"/>
                <a:cs typeface="+mn-cs"/>
              </a:rPr>
              <a:t> </a:t>
            </a:r>
            <a:endParaRPr lang="cs-CZ" sz="1200" kern="1200" dirty="0" smtClean="0">
              <a:solidFill>
                <a:schemeClr val="tx1"/>
              </a:solidFill>
              <a:effectLst/>
              <a:latin typeface="+mn-lt"/>
              <a:ea typeface="+mn-ea"/>
              <a:cs typeface="+mn-cs"/>
            </a:endParaRPr>
          </a:p>
          <a:p>
            <a:r>
              <a:rPr lang="pl-PL" sz="1200" b="1" kern="1200" dirty="0" smtClean="0">
                <a:solidFill>
                  <a:schemeClr val="tx1"/>
                </a:solidFill>
                <a:effectLst/>
                <a:latin typeface="+mn-lt"/>
                <a:ea typeface="+mn-ea"/>
                <a:cs typeface="+mn-cs"/>
              </a:rPr>
              <a:t>Granie w gry </a:t>
            </a:r>
            <a:r>
              <a:rPr lang="pl-PL" sz="1200" kern="1200" dirty="0" smtClean="0">
                <a:solidFill>
                  <a:schemeClr val="tx1"/>
                </a:solidFill>
                <a:effectLst/>
                <a:latin typeface="+mn-lt"/>
                <a:ea typeface="+mn-ea"/>
                <a:cs typeface="+mn-cs"/>
              </a:rPr>
              <a:t>– gry komputerowe, tak samo jak filmy nie są jednoznacznie dobre ani jednoznacznie złe. Wiele gier epatuje przemocą lub przedstawia wypaczony obraz świata. Jednocześnie są także gry, które naprawdę mogą rozwijać dzieci – np. gry strategiczne, uczące planowania, gry zręcznościowe, rozwijające refleks itd.  Nie należy więc wrzucać wszystkich do jednego worka, ale zawsze zastanowić się, jakie korzyści i jakie straty mogą płynąć z zabawy dziecka. Można też poszukać odpowiednich informacji na ten temat w Internecie – jest wiele stron, które zajmuje się recenzjami gier na potrzeby rodziców. Kluczowe przy grach jest to, aby nie zajmowały dzieciom zbyt wiele czasu. A jeżeli dziecko lubi jakiś rodzaj gier, np. strategicznych, rodzice zawsze mogą mu zaproponować zagranie w grę planszową tego samego rozwoju lub zagrać w nią całą rodziną.</a:t>
            </a:r>
            <a:endParaRPr lang="cs-CZ" sz="1200" kern="1200" dirty="0" smtClean="0">
              <a:solidFill>
                <a:schemeClr val="tx1"/>
              </a:solidFill>
              <a:effectLst/>
              <a:latin typeface="+mn-lt"/>
              <a:ea typeface="+mn-ea"/>
              <a:cs typeface="+mn-cs"/>
            </a:endParaRPr>
          </a:p>
          <a:p>
            <a:r>
              <a:rPr lang="pl-PL" sz="1200" kern="1200" dirty="0" smtClean="0">
                <a:solidFill>
                  <a:schemeClr val="tx1"/>
                </a:solidFill>
                <a:effectLst/>
                <a:latin typeface="+mn-lt"/>
                <a:ea typeface="+mn-ea"/>
                <a:cs typeface="+mn-cs"/>
              </a:rPr>
              <a:t> </a:t>
            </a:r>
            <a:endParaRPr lang="cs-CZ" sz="1200" kern="1200" dirty="0" smtClean="0">
              <a:solidFill>
                <a:schemeClr val="tx1"/>
              </a:solidFill>
              <a:effectLst/>
              <a:latin typeface="+mn-lt"/>
              <a:ea typeface="+mn-ea"/>
              <a:cs typeface="+mn-cs"/>
            </a:endParaRPr>
          </a:p>
          <a:p>
            <a:r>
              <a:rPr lang="pl-PL" sz="1200" b="1" kern="1200" dirty="0" smtClean="0">
                <a:solidFill>
                  <a:schemeClr val="tx1"/>
                </a:solidFill>
                <a:effectLst/>
                <a:latin typeface="+mn-lt"/>
                <a:ea typeface="+mn-ea"/>
                <a:cs typeface="+mn-cs"/>
              </a:rPr>
              <a:t>Kontakt z przyjaciółmi</a:t>
            </a:r>
            <a:r>
              <a:rPr lang="pl-PL" sz="1200" kern="1200" dirty="0" smtClean="0">
                <a:solidFill>
                  <a:schemeClr val="tx1"/>
                </a:solidFill>
                <a:effectLst/>
                <a:latin typeface="+mn-lt"/>
                <a:ea typeface="+mn-ea"/>
                <a:cs typeface="+mn-cs"/>
              </a:rPr>
              <a:t> – dla większości uczniów, Internet służy przede wszystkim do utrzymywania kontaktu z przyjaciółmi. Portale </a:t>
            </a:r>
            <a:r>
              <a:rPr lang="pl-PL" sz="1200" kern="1200" dirty="0" err="1" smtClean="0">
                <a:solidFill>
                  <a:schemeClr val="tx1"/>
                </a:solidFill>
                <a:effectLst/>
                <a:latin typeface="+mn-lt"/>
                <a:ea typeface="+mn-ea"/>
                <a:cs typeface="+mn-cs"/>
              </a:rPr>
              <a:t>społecznościowe</a:t>
            </a:r>
            <a:r>
              <a:rPr lang="pl-PL" sz="1200" kern="1200" dirty="0" smtClean="0">
                <a:solidFill>
                  <a:schemeClr val="tx1"/>
                </a:solidFill>
                <a:effectLst/>
                <a:latin typeface="+mn-lt"/>
                <a:ea typeface="+mn-ea"/>
                <a:cs typeface="+mn-cs"/>
              </a:rPr>
              <a:t>, takie jak Facebook, to podstawowe narzędzie, które zarówno w gimnazjum jak i w liceum stanowi najważniejszy sposób rozmowy uczniów poza szkołą. Dotyczy to również, choć w mniejszym stopniu, także uczniów szkół podstawowych. Jest to zjawisko powszechne zarówno w Polsce, jak i na całym świecie. Warto jednak, zwłaszcza w przypadku uczniów szkół podstawowych organizować im spotkania bezpośrednio z przyjaciółmi i zachęcać dzieci do jak największej ilości kontaktów osobistych, rozwijających lepiej umiejętności budowania relacji interpersonalnych. </a:t>
            </a:r>
            <a:endParaRPr lang="cs-CZ" sz="1200" kern="1200" dirty="0" smtClean="0">
              <a:solidFill>
                <a:schemeClr val="tx1"/>
              </a:solidFill>
              <a:effectLst/>
              <a:latin typeface="+mn-lt"/>
              <a:ea typeface="+mn-ea"/>
              <a:cs typeface="+mn-cs"/>
            </a:endParaRPr>
          </a:p>
          <a:p>
            <a:r>
              <a:rPr lang="pl-PL" sz="1200" kern="1200" dirty="0" smtClean="0">
                <a:solidFill>
                  <a:schemeClr val="tx1"/>
                </a:solidFill>
                <a:effectLst/>
                <a:latin typeface="+mn-lt"/>
                <a:ea typeface="+mn-ea"/>
                <a:cs typeface="+mn-cs"/>
              </a:rPr>
              <a:t> </a:t>
            </a:r>
            <a:endParaRPr lang="cs-CZ" sz="1200" kern="1200" dirty="0" smtClean="0">
              <a:solidFill>
                <a:schemeClr val="tx1"/>
              </a:solidFill>
              <a:effectLst/>
              <a:latin typeface="+mn-lt"/>
              <a:ea typeface="+mn-ea"/>
              <a:cs typeface="+mn-cs"/>
            </a:endParaRPr>
          </a:p>
          <a:p>
            <a:r>
              <a:rPr lang="pl-PL" sz="1200" b="1" kern="1200" dirty="0" smtClean="0">
                <a:solidFill>
                  <a:schemeClr val="tx1"/>
                </a:solidFill>
                <a:effectLst/>
                <a:latin typeface="+mn-lt"/>
                <a:ea typeface="+mn-ea"/>
                <a:cs typeface="+mn-cs"/>
              </a:rPr>
              <a:t>Tworzenie i udostępnianie własnej twórczości</a:t>
            </a:r>
            <a:r>
              <a:rPr lang="pl-PL" sz="1200" kern="1200" dirty="0" smtClean="0">
                <a:solidFill>
                  <a:schemeClr val="tx1"/>
                </a:solidFill>
                <a:effectLst/>
                <a:latin typeface="+mn-lt"/>
                <a:ea typeface="+mn-ea"/>
                <a:cs typeface="+mn-cs"/>
              </a:rPr>
              <a:t> – w przypadku uczniów starszych, Internet może być fantastycznym miejscem do dzielenia się swoją twórczością. Dotyczy to zarówno utworów pisanych, publikowanych na przykład na blogach czy serwisach takich jak </a:t>
            </a:r>
            <a:r>
              <a:rPr lang="pl-PL" sz="1200" kern="1200" dirty="0" err="1" smtClean="0">
                <a:solidFill>
                  <a:schemeClr val="tx1"/>
                </a:solidFill>
                <a:effectLst/>
                <a:latin typeface="+mn-lt"/>
                <a:ea typeface="+mn-ea"/>
                <a:cs typeface="+mn-cs"/>
              </a:rPr>
              <a:t>wywrota.pl</a:t>
            </a:r>
            <a:r>
              <a:rPr lang="pl-PL" sz="1200" kern="1200" dirty="0" smtClean="0">
                <a:solidFill>
                  <a:schemeClr val="tx1"/>
                </a:solidFill>
                <a:effectLst/>
                <a:latin typeface="+mn-lt"/>
                <a:ea typeface="+mn-ea"/>
                <a:cs typeface="+mn-cs"/>
              </a:rPr>
              <a:t> jak i publikowania w serwisie </a:t>
            </a:r>
            <a:r>
              <a:rPr lang="pl-PL" sz="1200" kern="1200" dirty="0" err="1" smtClean="0">
                <a:solidFill>
                  <a:schemeClr val="tx1"/>
                </a:solidFill>
                <a:effectLst/>
                <a:latin typeface="+mn-lt"/>
                <a:ea typeface="+mn-ea"/>
                <a:cs typeface="+mn-cs"/>
              </a:rPr>
              <a:t>Youtube</a:t>
            </a:r>
            <a:r>
              <a:rPr lang="pl-PL" sz="1200" kern="1200" dirty="0" smtClean="0">
                <a:solidFill>
                  <a:schemeClr val="tx1"/>
                </a:solidFill>
                <a:effectLst/>
                <a:latin typeface="+mn-lt"/>
                <a:ea typeface="+mn-ea"/>
                <a:cs typeface="+mn-cs"/>
              </a:rPr>
              <a:t> nagrań z śpiewania piosenek czy grania na instrumentach. Dla wielu młodych ludzi Internet jest jedyną szansą na pokazanie światu swojego talentu – i niekiedy może być przepustką do wielkiej kariery.</a:t>
            </a:r>
            <a:endParaRPr lang="cs-CZ" sz="1200" kern="1200" dirty="0" smtClean="0">
              <a:solidFill>
                <a:schemeClr val="tx1"/>
              </a:solidFill>
              <a:effectLst/>
              <a:latin typeface="+mn-lt"/>
              <a:ea typeface="+mn-ea"/>
              <a:cs typeface="+mn-cs"/>
            </a:endParaRPr>
          </a:p>
          <a:p>
            <a:r>
              <a:rPr lang="pl-PL" sz="1200" kern="1200" dirty="0" smtClean="0">
                <a:solidFill>
                  <a:schemeClr val="tx1"/>
                </a:solidFill>
                <a:effectLst/>
                <a:latin typeface="+mn-lt"/>
                <a:ea typeface="+mn-ea"/>
                <a:cs typeface="+mn-cs"/>
              </a:rPr>
              <a:t> </a:t>
            </a:r>
            <a:endParaRPr lang="cs-CZ" sz="1200" kern="1200" dirty="0">
              <a:solidFill>
                <a:schemeClr val="tx1"/>
              </a:solidFill>
              <a:effectLst/>
              <a:latin typeface="+mn-lt"/>
              <a:ea typeface="+mn-ea"/>
              <a:cs typeface="+mn-cs"/>
            </a:endParaRPr>
          </a:p>
        </p:txBody>
      </p:sp>
      <p:sp>
        <p:nvSpPr>
          <p:cNvPr id="4" name="Symbol zastępczy numeru slajdu 3"/>
          <p:cNvSpPr>
            <a:spLocks noGrp="1"/>
          </p:cNvSpPr>
          <p:nvPr>
            <p:ph type="sldNum" sz="quarter" idx="10"/>
          </p:nvPr>
        </p:nvSpPr>
        <p:spPr/>
        <p:txBody>
          <a:bodyPr/>
          <a:lstStyle/>
          <a:p>
            <a:fld id="{4B912AC4-EEDE-9342-94BD-F2CBF9775D24}" type="slidenum">
              <a:rPr lang="pl-PL" smtClean="0"/>
              <a:pPr/>
              <a:t>8</a:t>
            </a:fld>
            <a:endParaRPr lang="pl-PL"/>
          </a:p>
        </p:txBody>
      </p:sp>
    </p:spTree>
    <p:extLst>
      <p:ext uri="{BB962C8B-B14F-4D97-AF65-F5344CB8AC3E}">
        <p14:creationId xmlns="" xmlns:p14="http://schemas.microsoft.com/office/powerpoint/2010/main" val="3027068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sz="1200" kern="1200" dirty="0" smtClean="0">
                <a:solidFill>
                  <a:schemeClr val="tx1"/>
                </a:solidFill>
                <a:effectLst/>
                <a:latin typeface="+mn-lt"/>
                <a:ea typeface="+mn-ea"/>
                <a:cs typeface="+mn-cs"/>
              </a:rPr>
              <a:t>Omówienie zagrożeń związanych ze światem cyfrowym to kluczowy element tego spotkania. Bardzo ważne jest, aby, przedstawiając ten element prezentacji, bardziej informować niż straszyć. </a:t>
            </a:r>
            <a:r>
              <a:rPr lang="pl-PL" sz="1200" kern="1200" dirty="0" smtClean="0">
                <a:solidFill>
                  <a:schemeClr val="tx1"/>
                </a:solidFill>
                <a:effectLst/>
                <a:latin typeface="+mn-lt"/>
                <a:ea typeface="+mn-ea"/>
                <a:cs typeface="+mn-cs"/>
                <a:sym typeface="Wingdings"/>
              </a:rPr>
              <a:t></a:t>
            </a:r>
            <a:r>
              <a:rPr lang="pl-PL" sz="1200" kern="1200" dirty="0" smtClean="0">
                <a:solidFill>
                  <a:schemeClr val="tx1"/>
                </a:solidFill>
                <a:effectLst/>
                <a:latin typeface="+mn-lt"/>
                <a:ea typeface="+mn-ea"/>
                <a:cs typeface="+mn-cs"/>
              </a:rPr>
              <a:t> Pamiętaj, że każde zagrożenie, o którym opowiesz rodzicom, dla nich będzie bardziej przerażające – bo dotyczy ich dzieci. Dodatkowo, rodzice, mające niskie kompetencje cyfrowe, mogą odczuwać dodatkową obawę, związaną z tym, że nie wiedzą, w jaki sposób zapobiec zagrożeniu.</a:t>
            </a:r>
            <a:endParaRPr lang="cs-CZ" sz="1200" kern="1200" dirty="0" smtClean="0">
              <a:solidFill>
                <a:schemeClr val="tx1"/>
              </a:solidFill>
              <a:effectLst/>
              <a:latin typeface="+mn-lt"/>
              <a:ea typeface="+mn-ea"/>
              <a:cs typeface="+mn-cs"/>
            </a:endParaRPr>
          </a:p>
          <a:p>
            <a:r>
              <a:rPr lang="pl-PL" sz="1200" kern="1200" dirty="0" smtClean="0">
                <a:solidFill>
                  <a:schemeClr val="tx1"/>
                </a:solidFill>
                <a:effectLst/>
                <a:latin typeface="+mn-lt"/>
                <a:ea typeface="+mn-ea"/>
                <a:cs typeface="+mn-cs"/>
              </a:rPr>
              <a:t> </a:t>
            </a:r>
            <a:endParaRPr lang="cs-CZ" sz="1200" kern="1200" dirty="0" smtClean="0">
              <a:solidFill>
                <a:schemeClr val="tx1"/>
              </a:solidFill>
              <a:effectLst/>
              <a:latin typeface="+mn-lt"/>
              <a:ea typeface="+mn-ea"/>
              <a:cs typeface="+mn-cs"/>
            </a:endParaRPr>
          </a:p>
          <a:p>
            <a:r>
              <a:rPr lang="pl-PL" sz="1200" kern="1200" dirty="0" smtClean="0">
                <a:solidFill>
                  <a:schemeClr val="tx1"/>
                </a:solidFill>
                <a:effectLst/>
                <a:latin typeface="+mn-lt"/>
                <a:ea typeface="+mn-ea"/>
                <a:cs typeface="+mn-cs"/>
              </a:rPr>
              <a:t>Dlatego, przy każdym zagrożeniu, warto przedstawić także, co mogą robić rodzice, aby pomagać chronić swoje dzieci. Szczegółowy opis zagrożeń i sposobów przeciwdziałania im, znajdziesz w scenariuszach, poświęconych poszczególnym zagrożeniom.</a:t>
            </a:r>
            <a:endParaRPr lang="cs-CZ" sz="1200" kern="1200" dirty="0" smtClean="0">
              <a:solidFill>
                <a:schemeClr val="tx1"/>
              </a:solidFill>
              <a:effectLst/>
              <a:latin typeface="+mn-lt"/>
              <a:ea typeface="+mn-ea"/>
              <a:cs typeface="+mn-cs"/>
            </a:endParaRPr>
          </a:p>
          <a:p>
            <a:endParaRPr lang="pl-PL" dirty="0"/>
          </a:p>
        </p:txBody>
      </p:sp>
      <p:sp>
        <p:nvSpPr>
          <p:cNvPr id="4" name="Symbol zastępczy numeru slajdu 3"/>
          <p:cNvSpPr>
            <a:spLocks noGrp="1"/>
          </p:cNvSpPr>
          <p:nvPr>
            <p:ph type="sldNum" sz="quarter" idx="10"/>
          </p:nvPr>
        </p:nvSpPr>
        <p:spPr/>
        <p:txBody>
          <a:bodyPr/>
          <a:lstStyle/>
          <a:p>
            <a:fld id="{4B912AC4-EEDE-9342-94BD-F2CBF9775D24}" type="slidenum">
              <a:rPr lang="pl-PL" smtClean="0"/>
              <a:pPr/>
              <a:t>11</a:t>
            </a:fld>
            <a:endParaRPr lang="pl-PL"/>
          </a:p>
        </p:txBody>
      </p:sp>
    </p:spTree>
    <p:extLst>
      <p:ext uri="{BB962C8B-B14F-4D97-AF65-F5344CB8AC3E}">
        <p14:creationId xmlns="" xmlns:p14="http://schemas.microsoft.com/office/powerpoint/2010/main" val="1104450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sz="1200" kern="1200" dirty="0" smtClean="0">
                <a:solidFill>
                  <a:schemeClr val="tx1"/>
                </a:solidFill>
                <a:effectLst/>
                <a:latin typeface="+mn-lt"/>
                <a:ea typeface="+mn-ea"/>
                <a:cs typeface="+mn-cs"/>
              </a:rPr>
              <a:t>Omówienie zagrożeń związanych ze światem cyfrowym to kluczowy element tego spotkania. Bardzo ważne jest, aby, przedstawiając ten element prezentacji, bardziej informować niż straszyć. </a:t>
            </a:r>
            <a:r>
              <a:rPr lang="pl-PL" sz="1200" kern="1200" dirty="0" smtClean="0">
                <a:solidFill>
                  <a:schemeClr val="tx1"/>
                </a:solidFill>
                <a:effectLst/>
                <a:latin typeface="+mn-lt"/>
                <a:ea typeface="+mn-ea"/>
                <a:cs typeface="+mn-cs"/>
                <a:sym typeface="Wingdings"/>
              </a:rPr>
              <a:t></a:t>
            </a:r>
            <a:r>
              <a:rPr lang="pl-PL" sz="1200" kern="1200" dirty="0" smtClean="0">
                <a:solidFill>
                  <a:schemeClr val="tx1"/>
                </a:solidFill>
                <a:effectLst/>
                <a:latin typeface="+mn-lt"/>
                <a:ea typeface="+mn-ea"/>
                <a:cs typeface="+mn-cs"/>
              </a:rPr>
              <a:t> Pamiętaj, że każde zagrożenie, o którym opowiesz rodzicom, dla nich będzie bardziej przerażające – bo dotyczy ich dzieci. Dodatkowo, rodzice, mające niskie kompetencje cyfrowe, mogą odczuwać dodatkową obawę, związaną z tym, że nie wiedzą, w jaki sposób zapobiec zagrożeniu.</a:t>
            </a:r>
            <a:endParaRPr lang="cs-CZ" sz="1200" kern="1200" dirty="0" smtClean="0">
              <a:solidFill>
                <a:schemeClr val="tx1"/>
              </a:solidFill>
              <a:effectLst/>
              <a:latin typeface="+mn-lt"/>
              <a:ea typeface="+mn-ea"/>
              <a:cs typeface="+mn-cs"/>
            </a:endParaRPr>
          </a:p>
          <a:p>
            <a:r>
              <a:rPr lang="pl-PL" sz="1200" kern="1200" dirty="0" smtClean="0">
                <a:solidFill>
                  <a:schemeClr val="tx1"/>
                </a:solidFill>
                <a:effectLst/>
                <a:latin typeface="+mn-lt"/>
                <a:ea typeface="+mn-ea"/>
                <a:cs typeface="+mn-cs"/>
              </a:rPr>
              <a:t> </a:t>
            </a:r>
            <a:endParaRPr lang="cs-CZ" sz="1200" kern="1200" dirty="0" smtClean="0">
              <a:solidFill>
                <a:schemeClr val="tx1"/>
              </a:solidFill>
              <a:effectLst/>
              <a:latin typeface="+mn-lt"/>
              <a:ea typeface="+mn-ea"/>
              <a:cs typeface="+mn-cs"/>
            </a:endParaRPr>
          </a:p>
          <a:p>
            <a:r>
              <a:rPr lang="pl-PL" sz="1200" kern="1200" dirty="0" smtClean="0">
                <a:solidFill>
                  <a:schemeClr val="tx1"/>
                </a:solidFill>
                <a:effectLst/>
                <a:latin typeface="+mn-lt"/>
                <a:ea typeface="+mn-ea"/>
                <a:cs typeface="+mn-cs"/>
              </a:rPr>
              <a:t>Dlatego, przy każdym zagrożeniu, warto przedstawić także, co mogą robić rodzice, aby pomagać chronić swoje dzieci. Szczegółowy opis zagrożeń i sposobów przeciwdziałania im, znajdziesz w scenariuszach, poświęconych poszczególnym zagrożeniom.</a:t>
            </a:r>
            <a:endParaRPr lang="cs-CZ" sz="1200" kern="1200" dirty="0" smtClean="0">
              <a:solidFill>
                <a:schemeClr val="tx1"/>
              </a:solidFill>
              <a:effectLst/>
              <a:latin typeface="+mn-lt"/>
              <a:ea typeface="+mn-ea"/>
              <a:cs typeface="+mn-cs"/>
            </a:endParaRPr>
          </a:p>
          <a:p>
            <a:endParaRPr lang="pl-PL" dirty="0"/>
          </a:p>
        </p:txBody>
      </p:sp>
      <p:sp>
        <p:nvSpPr>
          <p:cNvPr id="4" name="Symbol zastępczy numeru slajdu 3"/>
          <p:cNvSpPr>
            <a:spLocks noGrp="1"/>
          </p:cNvSpPr>
          <p:nvPr>
            <p:ph type="sldNum" sz="quarter" idx="10"/>
          </p:nvPr>
        </p:nvSpPr>
        <p:spPr/>
        <p:txBody>
          <a:bodyPr/>
          <a:lstStyle/>
          <a:p>
            <a:fld id="{4B912AC4-EEDE-9342-94BD-F2CBF9775D24}" type="slidenum">
              <a:rPr lang="pl-PL" smtClean="0"/>
              <a:pPr/>
              <a:t>13</a:t>
            </a:fld>
            <a:endParaRPr lang="pl-PL"/>
          </a:p>
        </p:txBody>
      </p:sp>
    </p:spTree>
    <p:extLst>
      <p:ext uri="{BB962C8B-B14F-4D97-AF65-F5344CB8AC3E}">
        <p14:creationId xmlns="" xmlns:p14="http://schemas.microsoft.com/office/powerpoint/2010/main" val="11044501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sz="1200" kern="1200" dirty="0" smtClean="0">
                <a:solidFill>
                  <a:schemeClr val="tx1"/>
                </a:solidFill>
                <a:effectLst/>
                <a:latin typeface="+mn-lt"/>
                <a:ea typeface="+mn-ea"/>
                <a:cs typeface="+mn-cs"/>
              </a:rPr>
              <a:t>Omówienie zagrożeń związanych ze światem cyfrowym to kluczowy element tego spotkania. Bardzo ważne jest, aby, przedstawiając ten element prezentacji, bardziej informować niż straszyć. </a:t>
            </a:r>
            <a:r>
              <a:rPr lang="pl-PL" sz="1200" kern="1200" dirty="0" smtClean="0">
                <a:solidFill>
                  <a:schemeClr val="tx1"/>
                </a:solidFill>
                <a:effectLst/>
                <a:latin typeface="+mn-lt"/>
                <a:ea typeface="+mn-ea"/>
                <a:cs typeface="+mn-cs"/>
                <a:sym typeface="Wingdings"/>
              </a:rPr>
              <a:t></a:t>
            </a:r>
            <a:r>
              <a:rPr lang="pl-PL" sz="1200" kern="1200" dirty="0" smtClean="0">
                <a:solidFill>
                  <a:schemeClr val="tx1"/>
                </a:solidFill>
                <a:effectLst/>
                <a:latin typeface="+mn-lt"/>
                <a:ea typeface="+mn-ea"/>
                <a:cs typeface="+mn-cs"/>
              </a:rPr>
              <a:t> Pamiętaj, że każde zagrożenie, o którym opowiesz rodzicom, dla nich będzie bardziej przerażające – bo dotyczy ich dzieci. Dodatkowo, rodzice, mające niskie kompetencje cyfrowe, mogą odczuwać dodatkową obawę, związaną z tym, że nie wiedzą, w jaki sposób zapobiec zagrożeniu.</a:t>
            </a:r>
            <a:endParaRPr lang="cs-CZ" sz="1200" kern="1200" dirty="0" smtClean="0">
              <a:solidFill>
                <a:schemeClr val="tx1"/>
              </a:solidFill>
              <a:effectLst/>
              <a:latin typeface="+mn-lt"/>
              <a:ea typeface="+mn-ea"/>
              <a:cs typeface="+mn-cs"/>
            </a:endParaRPr>
          </a:p>
          <a:p>
            <a:r>
              <a:rPr lang="pl-PL" sz="1200" kern="1200" dirty="0" smtClean="0">
                <a:solidFill>
                  <a:schemeClr val="tx1"/>
                </a:solidFill>
                <a:effectLst/>
                <a:latin typeface="+mn-lt"/>
                <a:ea typeface="+mn-ea"/>
                <a:cs typeface="+mn-cs"/>
              </a:rPr>
              <a:t> </a:t>
            </a:r>
            <a:endParaRPr lang="cs-CZ" sz="1200" kern="1200" dirty="0" smtClean="0">
              <a:solidFill>
                <a:schemeClr val="tx1"/>
              </a:solidFill>
              <a:effectLst/>
              <a:latin typeface="+mn-lt"/>
              <a:ea typeface="+mn-ea"/>
              <a:cs typeface="+mn-cs"/>
            </a:endParaRPr>
          </a:p>
          <a:p>
            <a:r>
              <a:rPr lang="pl-PL" sz="1200" kern="1200" dirty="0" smtClean="0">
                <a:solidFill>
                  <a:schemeClr val="tx1"/>
                </a:solidFill>
                <a:effectLst/>
                <a:latin typeface="+mn-lt"/>
                <a:ea typeface="+mn-ea"/>
                <a:cs typeface="+mn-cs"/>
              </a:rPr>
              <a:t>Dlatego, przy każdym zagrożeniu, warto przedstawić także, co mogą robić rodzice, aby pomagać chronić swoje dzieci. Szczegółowy opis zagrożeń i sposobów przeciwdziałania im, znajdziesz w scenariuszach, poświęconych poszczególnym zagrożeniom.</a:t>
            </a:r>
            <a:endParaRPr lang="cs-CZ" sz="1200" kern="1200" dirty="0" smtClean="0">
              <a:solidFill>
                <a:schemeClr val="tx1"/>
              </a:solidFill>
              <a:effectLst/>
              <a:latin typeface="+mn-lt"/>
              <a:ea typeface="+mn-ea"/>
              <a:cs typeface="+mn-cs"/>
            </a:endParaRPr>
          </a:p>
          <a:p>
            <a:endParaRPr lang="pl-PL" dirty="0"/>
          </a:p>
        </p:txBody>
      </p:sp>
      <p:sp>
        <p:nvSpPr>
          <p:cNvPr id="4" name="Symbol zastępczy numeru slajdu 3"/>
          <p:cNvSpPr>
            <a:spLocks noGrp="1"/>
          </p:cNvSpPr>
          <p:nvPr>
            <p:ph type="sldNum" sz="quarter" idx="10"/>
          </p:nvPr>
        </p:nvSpPr>
        <p:spPr/>
        <p:txBody>
          <a:bodyPr/>
          <a:lstStyle/>
          <a:p>
            <a:fld id="{4B912AC4-EEDE-9342-94BD-F2CBF9775D24}" type="slidenum">
              <a:rPr lang="pl-PL" smtClean="0"/>
              <a:pPr/>
              <a:t>15</a:t>
            </a:fld>
            <a:endParaRPr lang="pl-PL"/>
          </a:p>
        </p:txBody>
      </p:sp>
    </p:spTree>
    <p:extLst>
      <p:ext uri="{BB962C8B-B14F-4D97-AF65-F5344CB8AC3E}">
        <p14:creationId xmlns="" xmlns:p14="http://schemas.microsoft.com/office/powerpoint/2010/main" val="11044501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sz="1200" kern="1200" dirty="0" smtClean="0">
                <a:solidFill>
                  <a:schemeClr val="tx1"/>
                </a:solidFill>
                <a:effectLst/>
                <a:latin typeface="+mn-lt"/>
                <a:ea typeface="+mn-ea"/>
                <a:cs typeface="+mn-cs"/>
              </a:rPr>
              <a:t>Omówienie zagrożeń związanych ze światem cyfrowym to kluczowy element tego spotkania. Bardzo ważne jest, aby, przedstawiając ten element prezentacji, bardziej informować niż straszyć. </a:t>
            </a:r>
            <a:r>
              <a:rPr lang="pl-PL" sz="1200" kern="1200" dirty="0" smtClean="0">
                <a:solidFill>
                  <a:schemeClr val="tx1"/>
                </a:solidFill>
                <a:effectLst/>
                <a:latin typeface="+mn-lt"/>
                <a:ea typeface="+mn-ea"/>
                <a:cs typeface="+mn-cs"/>
                <a:sym typeface="Wingdings"/>
              </a:rPr>
              <a:t></a:t>
            </a:r>
            <a:r>
              <a:rPr lang="pl-PL" sz="1200" kern="1200" dirty="0" smtClean="0">
                <a:solidFill>
                  <a:schemeClr val="tx1"/>
                </a:solidFill>
                <a:effectLst/>
                <a:latin typeface="+mn-lt"/>
                <a:ea typeface="+mn-ea"/>
                <a:cs typeface="+mn-cs"/>
              </a:rPr>
              <a:t> Pamiętaj, że każde zagrożenie, o którym opowiesz rodzicom, dla nich będzie bardziej przerażające – bo dotyczy ich dzieci. Dodatkowo, rodzice, mające niskie kompetencje cyfrowe, mogą odczuwać dodatkową obawę, związaną z tym, że nie wiedzą, w jaki sposób zapobiec zagrożeniu.</a:t>
            </a:r>
            <a:endParaRPr lang="cs-CZ" sz="1200" kern="1200" dirty="0" smtClean="0">
              <a:solidFill>
                <a:schemeClr val="tx1"/>
              </a:solidFill>
              <a:effectLst/>
              <a:latin typeface="+mn-lt"/>
              <a:ea typeface="+mn-ea"/>
              <a:cs typeface="+mn-cs"/>
            </a:endParaRPr>
          </a:p>
          <a:p>
            <a:r>
              <a:rPr lang="pl-PL" sz="1200" kern="1200" dirty="0" smtClean="0">
                <a:solidFill>
                  <a:schemeClr val="tx1"/>
                </a:solidFill>
                <a:effectLst/>
                <a:latin typeface="+mn-lt"/>
                <a:ea typeface="+mn-ea"/>
                <a:cs typeface="+mn-cs"/>
              </a:rPr>
              <a:t> </a:t>
            </a:r>
            <a:endParaRPr lang="cs-CZ" sz="1200" kern="1200" dirty="0" smtClean="0">
              <a:solidFill>
                <a:schemeClr val="tx1"/>
              </a:solidFill>
              <a:effectLst/>
              <a:latin typeface="+mn-lt"/>
              <a:ea typeface="+mn-ea"/>
              <a:cs typeface="+mn-cs"/>
            </a:endParaRPr>
          </a:p>
          <a:p>
            <a:r>
              <a:rPr lang="pl-PL" sz="1200" kern="1200" dirty="0" smtClean="0">
                <a:solidFill>
                  <a:schemeClr val="tx1"/>
                </a:solidFill>
                <a:effectLst/>
                <a:latin typeface="+mn-lt"/>
                <a:ea typeface="+mn-ea"/>
                <a:cs typeface="+mn-cs"/>
              </a:rPr>
              <a:t>Dlatego, przy każdym zagrożeniu, warto przedstawić także, co mogą robić rodzice, aby pomagać chronić swoje dzieci. Szczegółowy opis zagrożeń i sposobów przeciwdziałania im, znajdziesz w scenariuszach, poświęconych poszczególnym zagrożeniom.</a:t>
            </a:r>
            <a:endParaRPr lang="cs-CZ" sz="1200" kern="1200" dirty="0" smtClean="0">
              <a:solidFill>
                <a:schemeClr val="tx1"/>
              </a:solidFill>
              <a:effectLst/>
              <a:latin typeface="+mn-lt"/>
              <a:ea typeface="+mn-ea"/>
              <a:cs typeface="+mn-cs"/>
            </a:endParaRPr>
          </a:p>
          <a:p>
            <a:endParaRPr lang="pl-PL" dirty="0"/>
          </a:p>
        </p:txBody>
      </p:sp>
      <p:sp>
        <p:nvSpPr>
          <p:cNvPr id="4" name="Symbol zastępczy numeru slajdu 3"/>
          <p:cNvSpPr>
            <a:spLocks noGrp="1"/>
          </p:cNvSpPr>
          <p:nvPr>
            <p:ph type="sldNum" sz="quarter" idx="10"/>
          </p:nvPr>
        </p:nvSpPr>
        <p:spPr/>
        <p:txBody>
          <a:bodyPr/>
          <a:lstStyle/>
          <a:p>
            <a:fld id="{4B912AC4-EEDE-9342-94BD-F2CBF9775D24}" type="slidenum">
              <a:rPr lang="pl-PL" smtClean="0"/>
              <a:pPr/>
              <a:t>17</a:t>
            </a:fld>
            <a:endParaRPr lang="pl-PL"/>
          </a:p>
        </p:txBody>
      </p:sp>
    </p:spTree>
    <p:extLst>
      <p:ext uri="{BB962C8B-B14F-4D97-AF65-F5344CB8AC3E}">
        <p14:creationId xmlns="" xmlns:p14="http://schemas.microsoft.com/office/powerpoint/2010/main" val="11044501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sz="1200" kern="1200" dirty="0" smtClean="0">
                <a:solidFill>
                  <a:schemeClr val="tx1"/>
                </a:solidFill>
                <a:effectLst/>
                <a:latin typeface="+mn-lt"/>
                <a:ea typeface="+mn-ea"/>
                <a:cs typeface="+mn-cs"/>
              </a:rPr>
              <a:t>Omówienie zagrożeń związanych ze światem cyfrowym to kluczowy element tego spotkania. Bardzo ważne jest, aby, przedstawiając ten element prezentacji, bardziej informować niż straszyć. </a:t>
            </a:r>
            <a:r>
              <a:rPr lang="pl-PL" sz="1200" kern="1200" dirty="0" smtClean="0">
                <a:solidFill>
                  <a:schemeClr val="tx1"/>
                </a:solidFill>
                <a:effectLst/>
                <a:latin typeface="+mn-lt"/>
                <a:ea typeface="+mn-ea"/>
                <a:cs typeface="+mn-cs"/>
                <a:sym typeface="Wingdings"/>
              </a:rPr>
              <a:t></a:t>
            </a:r>
            <a:r>
              <a:rPr lang="pl-PL" sz="1200" kern="1200" dirty="0" smtClean="0">
                <a:solidFill>
                  <a:schemeClr val="tx1"/>
                </a:solidFill>
                <a:effectLst/>
                <a:latin typeface="+mn-lt"/>
                <a:ea typeface="+mn-ea"/>
                <a:cs typeface="+mn-cs"/>
              </a:rPr>
              <a:t> Pamiętaj, że każde zagrożenie, o którym opowiesz rodzicom, dla nich będzie bardziej przerażające – bo dotyczy ich dzieci. Dodatkowo, rodzice, mające niskie kompetencje cyfrowe, mogą odczuwać dodatkową obawę, związaną z tym, że nie wiedzą, w jaki sposób zapobiec zagrożeniu.</a:t>
            </a:r>
            <a:endParaRPr lang="cs-CZ" sz="1200" kern="1200" dirty="0" smtClean="0">
              <a:solidFill>
                <a:schemeClr val="tx1"/>
              </a:solidFill>
              <a:effectLst/>
              <a:latin typeface="+mn-lt"/>
              <a:ea typeface="+mn-ea"/>
              <a:cs typeface="+mn-cs"/>
            </a:endParaRPr>
          </a:p>
          <a:p>
            <a:r>
              <a:rPr lang="pl-PL" sz="1200" kern="1200" dirty="0" smtClean="0">
                <a:solidFill>
                  <a:schemeClr val="tx1"/>
                </a:solidFill>
                <a:effectLst/>
                <a:latin typeface="+mn-lt"/>
                <a:ea typeface="+mn-ea"/>
                <a:cs typeface="+mn-cs"/>
              </a:rPr>
              <a:t> </a:t>
            </a:r>
            <a:endParaRPr lang="cs-CZ" sz="1200" kern="1200" dirty="0" smtClean="0">
              <a:solidFill>
                <a:schemeClr val="tx1"/>
              </a:solidFill>
              <a:effectLst/>
              <a:latin typeface="+mn-lt"/>
              <a:ea typeface="+mn-ea"/>
              <a:cs typeface="+mn-cs"/>
            </a:endParaRPr>
          </a:p>
          <a:p>
            <a:r>
              <a:rPr lang="pl-PL" sz="1200" kern="1200" dirty="0" smtClean="0">
                <a:solidFill>
                  <a:schemeClr val="tx1"/>
                </a:solidFill>
                <a:effectLst/>
                <a:latin typeface="+mn-lt"/>
                <a:ea typeface="+mn-ea"/>
                <a:cs typeface="+mn-cs"/>
              </a:rPr>
              <a:t>Dlatego, przy każdym zagrożeniu, warto przedstawić także, co mogą robić rodzice, aby pomagać chronić swoje dzieci. Szczegółowy opis zagrożeń i sposobów przeciwdziałania im, znajdziesz w scenariuszach, poświęconych poszczególnym zagrożeniom.</a:t>
            </a:r>
            <a:endParaRPr lang="cs-CZ" sz="1200" kern="1200" dirty="0" smtClean="0">
              <a:solidFill>
                <a:schemeClr val="tx1"/>
              </a:solidFill>
              <a:effectLst/>
              <a:latin typeface="+mn-lt"/>
              <a:ea typeface="+mn-ea"/>
              <a:cs typeface="+mn-cs"/>
            </a:endParaRPr>
          </a:p>
          <a:p>
            <a:endParaRPr lang="pl-PL" dirty="0"/>
          </a:p>
        </p:txBody>
      </p:sp>
      <p:sp>
        <p:nvSpPr>
          <p:cNvPr id="4" name="Symbol zastępczy numeru slajdu 3"/>
          <p:cNvSpPr>
            <a:spLocks noGrp="1"/>
          </p:cNvSpPr>
          <p:nvPr>
            <p:ph type="sldNum" sz="quarter" idx="10"/>
          </p:nvPr>
        </p:nvSpPr>
        <p:spPr/>
        <p:txBody>
          <a:bodyPr/>
          <a:lstStyle/>
          <a:p>
            <a:fld id="{4B912AC4-EEDE-9342-94BD-F2CBF9775D24}" type="slidenum">
              <a:rPr lang="pl-PL" smtClean="0"/>
              <a:pPr/>
              <a:t>19</a:t>
            </a:fld>
            <a:endParaRPr lang="pl-PL"/>
          </a:p>
        </p:txBody>
      </p:sp>
    </p:spTree>
    <p:extLst>
      <p:ext uri="{BB962C8B-B14F-4D97-AF65-F5344CB8AC3E}">
        <p14:creationId xmlns="" xmlns:p14="http://schemas.microsoft.com/office/powerpoint/2010/main" val="11044501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sz="1200" kern="1200" dirty="0" smtClean="0">
                <a:solidFill>
                  <a:schemeClr val="tx1"/>
                </a:solidFill>
                <a:effectLst/>
                <a:latin typeface="+mn-lt"/>
                <a:ea typeface="+mn-ea"/>
                <a:cs typeface="+mn-cs"/>
              </a:rPr>
              <a:t>Omówienie zagrożeń związanych ze światem cyfrowym to kluczowy element tego spotkania. Bardzo ważne jest, aby, przedstawiając ten element prezentacji, bardziej informować niż straszyć. </a:t>
            </a:r>
            <a:r>
              <a:rPr lang="pl-PL" sz="1200" kern="1200" dirty="0" smtClean="0">
                <a:solidFill>
                  <a:schemeClr val="tx1"/>
                </a:solidFill>
                <a:effectLst/>
                <a:latin typeface="+mn-lt"/>
                <a:ea typeface="+mn-ea"/>
                <a:cs typeface="+mn-cs"/>
                <a:sym typeface="Wingdings"/>
              </a:rPr>
              <a:t></a:t>
            </a:r>
            <a:r>
              <a:rPr lang="pl-PL" sz="1200" kern="1200" dirty="0" smtClean="0">
                <a:solidFill>
                  <a:schemeClr val="tx1"/>
                </a:solidFill>
                <a:effectLst/>
                <a:latin typeface="+mn-lt"/>
                <a:ea typeface="+mn-ea"/>
                <a:cs typeface="+mn-cs"/>
              </a:rPr>
              <a:t> Pamiętaj, że każde zagrożenie, o którym opowiesz rodzicom, dla nich będzie bardziej przerażające – bo dotyczy ich dzieci. Dodatkowo, rodzice, mające niskie kompetencje cyfrowe, mogą odczuwać dodatkową obawę, związaną z tym, że nie wiedzą, w jaki sposób zapobiec zagrożeniu.</a:t>
            </a:r>
            <a:endParaRPr lang="cs-CZ" sz="1200" kern="1200" dirty="0" smtClean="0">
              <a:solidFill>
                <a:schemeClr val="tx1"/>
              </a:solidFill>
              <a:effectLst/>
              <a:latin typeface="+mn-lt"/>
              <a:ea typeface="+mn-ea"/>
              <a:cs typeface="+mn-cs"/>
            </a:endParaRPr>
          </a:p>
          <a:p>
            <a:r>
              <a:rPr lang="pl-PL" sz="1200" kern="1200" dirty="0" smtClean="0">
                <a:solidFill>
                  <a:schemeClr val="tx1"/>
                </a:solidFill>
                <a:effectLst/>
                <a:latin typeface="+mn-lt"/>
                <a:ea typeface="+mn-ea"/>
                <a:cs typeface="+mn-cs"/>
              </a:rPr>
              <a:t> </a:t>
            </a:r>
            <a:endParaRPr lang="cs-CZ" sz="1200" kern="1200" dirty="0" smtClean="0">
              <a:solidFill>
                <a:schemeClr val="tx1"/>
              </a:solidFill>
              <a:effectLst/>
              <a:latin typeface="+mn-lt"/>
              <a:ea typeface="+mn-ea"/>
              <a:cs typeface="+mn-cs"/>
            </a:endParaRPr>
          </a:p>
          <a:p>
            <a:r>
              <a:rPr lang="pl-PL" sz="1200" kern="1200" dirty="0" smtClean="0">
                <a:solidFill>
                  <a:schemeClr val="tx1"/>
                </a:solidFill>
                <a:effectLst/>
                <a:latin typeface="+mn-lt"/>
                <a:ea typeface="+mn-ea"/>
                <a:cs typeface="+mn-cs"/>
              </a:rPr>
              <a:t>Dlatego, przy każdym zagrożeniu, warto przedstawić także, co mogą robić rodzice, aby pomagać chronić swoje dzieci. Szczegółowy opis zagrożeń i sposobów przeciwdziałania im, znajdziesz w scenariuszach, poświęconych poszczególnym zagrożeniom.</a:t>
            </a:r>
            <a:endParaRPr lang="cs-CZ" sz="1200" kern="1200" dirty="0" smtClean="0">
              <a:solidFill>
                <a:schemeClr val="tx1"/>
              </a:solidFill>
              <a:effectLst/>
              <a:latin typeface="+mn-lt"/>
              <a:ea typeface="+mn-ea"/>
              <a:cs typeface="+mn-cs"/>
            </a:endParaRPr>
          </a:p>
          <a:p>
            <a:endParaRPr lang="pl-PL" dirty="0"/>
          </a:p>
        </p:txBody>
      </p:sp>
      <p:sp>
        <p:nvSpPr>
          <p:cNvPr id="4" name="Symbol zastępczy numeru slajdu 3"/>
          <p:cNvSpPr>
            <a:spLocks noGrp="1"/>
          </p:cNvSpPr>
          <p:nvPr>
            <p:ph type="sldNum" sz="quarter" idx="10"/>
          </p:nvPr>
        </p:nvSpPr>
        <p:spPr/>
        <p:txBody>
          <a:bodyPr/>
          <a:lstStyle/>
          <a:p>
            <a:fld id="{4B912AC4-EEDE-9342-94BD-F2CBF9775D24}" type="slidenum">
              <a:rPr lang="pl-PL" smtClean="0"/>
              <a:pPr/>
              <a:t>21</a:t>
            </a:fld>
            <a:endParaRPr lang="pl-PL"/>
          </a:p>
        </p:txBody>
      </p:sp>
    </p:spTree>
    <p:extLst>
      <p:ext uri="{BB962C8B-B14F-4D97-AF65-F5344CB8AC3E}">
        <p14:creationId xmlns="" xmlns:p14="http://schemas.microsoft.com/office/powerpoint/2010/main" val="11044501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865437"/>
            <a:ext cx="7772400" cy="1470025"/>
          </a:xfrm>
        </p:spPr>
        <p:txBody>
          <a:bodyPr>
            <a:noAutofit/>
          </a:bodyPr>
          <a:lstStyle>
            <a:lvl1pPr algn="l">
              <a:defRPr sz="4000">
                <a:solidFill>
                  <a:srgbClr val="262626"/>
                </a:solidFill>
              </a:defRPr>
            </a:lvl1pPr>
          </a:lstStyle>
          <a:p>
            <a:r>
              <a:rPr lang="pl-PL" dirty="0" smtClean="0"/>
              <a:t>Kliknij, aby </a:t>
            </a:r>
            <a:r>
              <a:rPr lang="pl-PL" dirty="0" err="1" smtClean="0"/>
              <a:t>edyt</a:t>
            </a:r>
            <a:r>
              <a:rPr lang="pl-PL" dirty="0" smtClean="0"/>
              <a:t>. styl wz. tyt.</a:t>
            </a:r>
            <a:endParaRPr lang="pl-PL" dirty="0"/>
          </a:p>
        </p:txBody>
      </p:sp>
      <p:sp>
        <p:nvSpPr>
          <p:cNvPr id="3" name="Podtytuł 2"/>
          <p:cNvSpPr>
            <a:spLocks noGrp="1"/>
          </p:cNvSpPr>
          <p:nvPr>
            <p:ph type="subTitle" idx="1"/>
          </p:nvPr>
        </p:nvSpPr>
        <p:spPr>
          <a:xfrm>
            <a:off x="685800" y="4588973"/>
            <a:ext cx="7739130" cy="918027"/>
          </a:xfrm>
        </p:spPr>
        <p:txBody>
          <a:bodyPr>
            <a:normAutofit/>
          </a:bodyPr>
          <a:lstStyle>
            <a:lvl1pPr marL="0" indent="0" algn="l">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dirty="0" smtClean="0"/>
              <a:t>Kliknij, aby edytować styl wzorca podtytułu</a:t>
            </a:r>
            <a:endParaRPr lang="pl-PL" dirty="0"/>
          </a:p>
        </p:txBody>
      </p:sp>
      <p:sp>
        <p:nvSpPr>
          <p:cNvPr id="4" name="Symbol zastępczy daty 3"/>
          <p:cNvSpPr>
            <a:spLocks noGrp="1"/>
          </p:cNvSpPr>
          <p:nvPr>
            <p:ph type="dt" sz="half" idx="10"/>
          </p:nvPr>
        </p:nvSpPr>
        <p:spPr/>
        <p:txBody>
          <a:bodyPr/>
          <a:lstStyle/>
          <a:p>
            <a:fld id="{E7799748-01E7-DE4B-BD48-34BD743F3763}" type="datetimeFigureOut">
              <a:rPr lang="pl-PL" smtClean="0"/>
              <a:pPr/>
              <a:t>2017-02-01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47AE6799-731E-0B49-A732-FDF4BE2557EC}" type="slidenum">
              <a:rPr lang="pl-PL" smtClean="0"/>
              <a:pPr/>
              <a:t>‹#›</a:t>
            </a:fld>
            <a:endParaRPr lang="pl-PL"/>
          </a:p>
        </p:txBody>
      </p:sp>
    </p:spTree>
    <p:extLst>
      <p:ext uri="{BB962C8B-B14F-4D97-AF65-F5344CB8AC3E}">
        <p14:creationId xmlns="" xmlns:p14="http://schemas.microsoft.com/office/powerpoint/2010/main" val="42368912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a:xfrm>
            <a:off x="457200" y="841578"/>
            <a:ext cx="8229600" cy="1143000"/>
          </a:xfrm>
        </p:spPr>
        <p:txBody>
          <a:bodyPr>
            <a:noAutofit/>
          </a:bodyPr>
          <a:lstStyle>
            <a:lvl1pPr algn="l">
              <a:defRPr sz="3200" b="1" spc="-100">
                <a:solidFill>
                  <a:schemeClr val="tx1">
                    <a:lumMod val="75000"/>
                    <a:lumOff val="25000"/>
                  </a:schemeClr>
                </a:solidFill>
              </a:defRPr>
            </a:lvl1pPr>
          </a:lstStyle>
          <a:p>
            <a:r>
              <a:rPr lang="pl-PL" dirty="0" smtClean="0"/>
              <a:t>Kliknij, aby </a:t>
            </a:r>
            <a:r>
              <a:rPr lang="pl-PL" dirty="0" err="1" smtClean="0"/>
              <a:t>edyt</a:t>
            </a:r>
            <a:r>
              <a:rPr lang="pl-PL" dirty="0" smtClean="0"/>
              <a:t>. styl wz. tyt.</a:t>
            </a:r>
            <a:endParaRPr lang="pl-PL" dirty="0"/>
          </a:p>
        </p:txBody>
      </p:sp>
      <p:sp>
        <p:nvSpPr>
          <p:cNvPr id="3" name="Symbol zastępczy zawartości 2"/>
          <p:cNvSpPr>
            <a:spLocks noGrp="1"/>
          </p:cNvSpPr>
          <p:nvPr>
            <p:ph idx="1"/>
          </p:nvPr>
        </p:nvSpPr>
        <p:spPr>
          <a:xfrm>
            <a:off x="730800" y="2180661"/>
            <a:ext cx="7955999" cy="3450717"/>
          </a:xfrm>
        </p:spPr>
        <p:txBody>
          <a:bodyPr>
            <a:noAutofit/>
          </a:bodyPr>
          <a:lstStyle>
            <a:lvl1pPr marL="457200" indent="-457200">
              <a:spcBef>
                <a:spcPts val="900"/>
              </a:spcBef>
              <a:spcAft>
                <a:spcPts val="600"/>
              </a:spcAft>
              <a:buFont typeface="Lucida Grande"/>
              <a:buChar char="-"/>
              <a:defRPr sz="2000" spc="-50">
                <a:solidFill>
                  <a:schemeClr val="tx1">
                    <a:lumMod val="75000"/>
                    <a:lumOff val="25000"/>
                  </a:schemeClr>
                </a:solidFill>
              </a:defRPr>
            </a:lvl1pPr>
            <a:lvl2pPr marL="982663" indent="-263525">
              <a:buFont typeface="Wingdings" charset="2"/>
              <a:buChar char="§"/>
              <a:defRPr sz="1800" spc="-50">
                <a:solidFill>
                  <a:schemeClr val="tx1">
                    <a:lumMod val="65000"/>
                    <a:lumOff val="35000"/>
                  </a:schemeClr>
                </a:solidFill>
              </a:defRPr>
            </a:lvl2pPr>
          </a:lstStyle>
          <a:p>
            <a:pPr lvl="0"/>
            <a:r>
              <a:rPr lang="pl-PL" dirty="0" smtClean="0"/>
              <a:t>Kliknij, aby edytować style wzorca tekstu</a:t>
            </a:r>
          </a:p>
          <a:p>
            <a:pPr lvl="1"/>
            <a:r>
              <a:rPr lang="pl-PL" dirty="0" smtClean="0"/>
              <a:t>Drugi poziom</a:t>
            </a:r>
          </a:p>
        </p:txBody>
      </p:sp>
      <p:pic>
        <p:nvPicPr>
          <p:cNvPr id="4" name="Obraz 3" descr="cb_zielone.png"/>
          <p:cNvPicPr>
            <a:picLocks noChangeAspect="1"/>
          </p:cNvPicPr>
          <p:nvPr userDrawn="1"/>
        </p:nvPicPr>
        <p:blipFill>
          <a:blip r:embed="rId2" cstate="screen">
            <a:extLst>
              <a:ext uri="{28A0092B-C50C-407E-A947-70E740481C1C}">
                <a14:useLocalDpi xmlns="" xmlns:a14="http://schemas.microsoft.com/office/drawing/2010/main"/>
              </a:ext>
            </a:extLst>
          </a:blip>
          <a:stretch>
            <a:fillRect/>
          </a:stretch>
        </p:blipFill>
        <p:spPr>
          <a:xfrm>
            <a:off x="7182664" y="5951239"/>
            <a:ext cx="1646851" cy="618133"/>
          </a:xfrm>
          <a:prstGeom prst="rect">
            <a:avLst/>
          </a:prstGeom>
        </p:spPr>
      </p:pic>
    </p:spTree>
    <p:extLst>
      <p:ext uri="{BB962C8B-B14F-4D97-AF65-F5344CB8AC3E}">
        <p14:creationId xmlns="" xmlns:p14="http://schemas.microsoft.com/office/powerpoint/2010/main" val="36207478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smtClean="0"/>
              <a:t>Title</a:t>
            </a:r>
            <a:endParaRPr lang="en-US"/>
          </a:p>
        </p:txBody>
      </p:sp>
      <p:sp>
        <p:nvSpPr>
          <p:cNvPr id="3" name="Text 2"/>
          <p:cNvSpPr>
            <a:spLocks noGrp="1"/>
          </p:cNvSpPr>
          <p:nvPr>
            <p:ph type="body" idx="1"/>
          </p:nvPr>
        </p:nvSpPr>
        <p:spPr/>
        <p:txBody>
          <a:bodyPr/>
          <a:lstStyle/>
          <a:p>
            <a:pPr lvl="0"/>
            <a:r>
              <a:rPr lang="en-US" smtClean="0"/>
              <a:t>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pPr/>
              <a:t>2/1/2017</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l-PL" smtClean="0"/>
              <a:t>Kliknij, aby edyt. styl wz. tyt.</a:t>
            </a:r>
            <a:endParaRPr lang="pl-PL"/>
          </a:p>
        </p:txBody>
      </p:sp>
      <p:sp>
        <p:nvSpPr>
          <p:cNvPr id="3" name="Symbol zastępczy tekst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pl-PL" dirty="0"/>
          </a:p>
        </p:txBody>
      </p:sp>
      <p:sp>
        <p:nvSpPr>
          <p:cNvPr id="4" name="Symbol zastępczy daty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a:cs typeface="Arial"/>
              </a:defRPr>
            </a:lvl1pPr>
          </a:lstStyle>
          <a:p>
            <a:fld id="{E7799748-01E7-DE4B-BD48-34BD743F3763}" type="datetimeFigureOut">
              <a:rPr lang="pl-PL" smtClean="0"/>
              <a:pPr/>
              <a:t>2017-02-01</a:t>
            </a:fld>
            <a:endParaRPr lang="pl-PL"/>
          </a:p>
        </p:txBody>
      </p:sp>
      <p:sp>
        <p:nvSpPr>
          <p:cNvPr id="5" name="Symbol zastępczy stop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a:cs typeface="Arial"/>
              </a:defRPr>
            </a:lvl1pPr>
          </a:lstStyle>
          <a:p>
            <a:endParaRPr lang="pl-PL"/>
          </a:p>
        </p:txBody>
      </p:sp>
      <p:sp>
        <p:nvSpPr>
          <p:cNvPr id="6" name="Symbol zastępczy numeru slajd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a:cs typeface="Arial"/>
              </a:defRPr>
            </a:lvl1pPr>
          </a:lstStyle>
          <a:p>
            <a:fld id="{47AE6799-731E-0B49-A732-FDF4BE2557EC}" type="slidenum">
              <a:rPr lang="pl-PL" smtClean="0"/>
              <a:pPr/>
              <a:t>‹#›</a:t>
            </a:fld>
            <a:endParaRPr lang="pl-PL"/>
          </a:p>
        </p:txBody>
      </p:sp>
    </p:spTree>
    <p:extLst>
      <p:ext uri="{BB962C8B-B14F-4D97-AF65-F5344CB8AC3E}">
        <p14:creationId xmlns="" xmlns:p14="http://schemas.microsoft.com/office/powerpoint/2010/main" val="246102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ctr" defTabSz="457200" rtl="0" eaLnBrk="1" latinLnBrk="0" hangingPunct="1">
        <a:spcBef>
          <a:spcPct val="0"/>
        </a:spcBef>
        <a:buNone/>
        <a:defRPr sz="440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pl-P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Obraz 5" descr="inQuest_tablety.jpg"/>
          <p:cNvPicPr>
            <a:picLocks noChangeAspect="1"/>
          </p:cNvPicPr>
          <p:nvPr/>
        </p:nvPicPr>
        <p:blipFill rotWithShape="1">
          <a:blip r:embed="rId2" cstate="screen">
            <a:extLst>
              <a:ext uri="{BEBA8EAE-BF5A-486C-A8C5-ECC9F3942E4B}">
                <a14:imgProps xmlns="" xmlns:a14="http://schemas.microsoft.com/office/drawing/2010/main">
                  <a14:imgLayer r:embed="rId3">
                    <a14:imgEffect>
                      <a14:brightnessContrast bright="-20000"/>
                    </a14:imgEffect>
                  </a14:imgLayer>
                </a14:imgProps>
              </a:ext>
              <a:ext uri="{28A0092B-C50C-407E-A947-70E740481C1C}">
                <a14:useLocalDpi xmlns="" xmlns:a14="http://schemas.microsoft.com/office/drawing/2010/main"/>
              </a:ext>
            </a:extLst>
          </a:blip>
          <a:srcRect/>
          <a:stretch/>
        </p:blipFill>
        <p:spPr>
          <a:xfrm>
            <a:off x="0" y="0"/>
            <a:ext cx="9144000" cy="5798906"/>
          </a:xfrm>
          <a:prstGeom prst="rect">
            <a:avLst/>
          </a:prstGeom>
        </p:spPr>
      </p:pic>
      <p:sp>
        <p:nvSpPr>
          <p:cNvPr id="2" name="Tytuł 1"/>
          <p:cNvSpPr>
            <a:spLocks noGrp="1"/>
          </p:cNvSpPr>
          <p:nvPr>
            <p:ph type="ctrTitle"/>
          </p:nvPr>
        </p:nvSpPr>
        <p:spPr>
          <a:xfrm>
            <a:off x="379704" y="2698025"/>
            <a:ext cx="8130909" cy="1470025"/>
          </a:xfrm>
        </p:spPr>
        <p:txBody>
          <a:bodyPr>
            <a:noAutofit/>
          </a:bodyPr>
          <a:lstStyle/>
          <a:p>
            <a:pPr algn="l">
              <a:lnSpc>
                <a:spcPct val="80000"/>
              </a:lnSpc>
            </a:pPr>
            <a:r>
              <a:rPr lang="pl-PL" sz="7200" b="1" dirty="0" smtClean="0">
                <a:solidFill>
                  <a:schemeClr val="bg1"/>
                </a:solidFill>
                <a:latin typeface="Arial"/>
                <a:cs typeface="Arial"/>
              </a:rPr>
              <a:t>Bezpieczeństwo Cyfrowe </a:t>
            </a:r>
            <a:br>
              <a:rPr lang="pl-PL" sz="7200" b="1" dirty="0" smtClean="0">
                <a:solidFill>
                  <a:schemeClr val="bg1"/>
                </a:solidFill>
                <a:latin typeface="Arial"/>
                <a:cs typeface="Arial"/>
              </a:rPr>
            </a:br>
            <a:r>
              <a:rPr lang="pl-PL" sz="7200" b="1" dirty="0" smtClean="0">
                <a:solidFill>
                  <a:schemeClr val="bg1"/>
                </a:solidFill>
                <a:latin typeface="Arial"/>
                <a:cs typeface="Arial"/>
              </a:rPr>
              <a:t>dzieci i młodzieży</a:t>
            </a:r>
            <a:endParaRPr lang="pl-PL" sz="7200" b="1" dirty="0">
              <a:solidFill>
                <a:schemeClr val="bg1"/>
              </a:solidFill>
              <a:latin typeface="Arial"/>
              <a:cs typeface="Arial"/>
            </a:endParaRPr>
          </a:p>
        </p:txBody>
      </p:sp>
      <p:sp>
        <p:nvSpPr>
          <p:cNvPr id="3" name="Podtytuł 2"/>
          <p:cNvSpPr>
            <a:spLocks noGrp="1"/>
          </p:cNvSpPr>
          <p:nvPr>
            <p:ph type="subTitle" idx="1"/>
          </p:nvPr>
        </p:nvSpPr>
        <p:spPr>
          <a:xfrm>
            <a:off x="429684" y="4985048"/>
            <a:ext cx="7739130" cy="658452"/>
          </a:xfrm>
        </p:spPr>
        <p:txBody>
          <a:bodyPr>
            <a:normAutofit/>
          </a:bodyPr>
          <a:lstStyle/>
          <a:p>
            <a:r>
              <a:rPr lang="pl-PL" dirty="0" smtClean="0">
                <a:solidFill>
                  <a:srgbClr val="FFFFFF"/>
                </a:solidFill>
              </a:rPr>
              <a:t>spotkanie informacyjne dla Rodziców</a:t>
            </a:r>
            <a:endParaRPr lang="pl-PL" dirty="0">
              <a:solidFill>
                <a:srgbClr val="FFFFFF"/>
              </a:solidFill>
            </a:endParaRPr>
          </a:p>
        </p:txBody>
      </p:sp>
      <p:pic>
        <p:nvPicPr>
          <p:cNvPr id="4" name="Obraz 3" descr="stopka.png"/>
          <p:cNvPicPr>
            <a:picLocks noChangeAspect="1"/>
          </p:cNvPicPr>
          <p:nvPr/>
        </p:nvPicPr>
        <p:blipFill>
          <a:blip r:embed="rId4" cstate="screen">
            <a:extLst>
              <a:ext uri="{28A0092B-C50C-407E-A947-70E740481C1C}">
                <a14:useLocalDpi xmlns="" xmlns:a14="http://schemas.microsoft.com/office/drawing/2010/main"/>
              </a:ext>
            </a:extLst>
          </a:blip>
          <a:stretch>
            <a:fillRect/>
          </a:stretch>
        </p:blipFill>
        <p:spPr>
          <a:xfrm>
            <a:off x="1909913" y="6034991"/>
            <a:ext cx="7040880" cy="661416"/>
          </a:xfrm>
          <a:prstGeom prst="rect">
            <a:avLst/>
          </a:prstGeom>
        </p:spPr>
      </p:pic>
      <p:pic>
        <p:nvPicPr>
          <p:cNvPr id="5" name="Obraz 4" descr="cb_zielone_poziom.png"/>
          <p:cNvPicPr>
            <a:picLocks noChangeAspect="1"/>
          </p:cNvPicPr>
          <p:nvPr/>
        </p:nvPicPr>
        <p:blipFill>
          <a:blip r:embed="rId5">
            <a:extLst>
              <a:ext uri="{28A0092B-C50C-407E-A947-70E740481C1C}">
                <a14:useLocalDpi xmlns="" xmlns:a14="http://schemas.microsoft.com/office/drawing/2010/main"/>
              </a:ext>
            </a:extLst>
          </a:blip>
          <a:stretch>
            <a:fillRect/>
          </a:stretch>
        </p:blipFill>
        <p:spPr>
          <a:xfrm>
            <a:off x="379705" y="439589"/>
            <a:ext cx="3801184" cy="930757"/>
          </a:xfrm>
          <a:prstGeom prst="rect">
            <a:avLst/>
          </a:prstGeom>
        </p:spPr>
      </p:pic>
      <p:pic>
        <p:nvPicPr>
          <p:cNvPr id="7" name="Obraz 6" descr="SMWI logo eps.png"/>
          <p:cNvPicPr>
            <a:picLocks noChangeAspect="1"/>
          </p:cNvPicPr>
          <p:nvPr/>
        </p:nvPicPr>
        <p:blipFill>
          <a:blip r:embed="rId6" cstate="screen">
            <a:extLst>
              <a:ext uri="{28A0092B-C50C-407E-A947-70E740481C1C}">
                <a14:useLocalDpi xmlns="" xmlns:a14="http://schemas.microsoft.com/office/drawing/2010/main"/>
              </a:ext>
            </a:extLst>
          </a:blip>
          <a:stretch>
            <a:fillRect/>
          </a:stretch>
        </p:blipFill>
        <p:spPr>
          <a:xfrm>
            <a:off x="316528" y="5972634"/>
            <a:ext cx="738543" cy="723773"/>
          </a:xfrm>
          <a:prstGeom prst="rect">
            <a:avLst/>
          </a:prstGeom>
        </p:spPr>
      </p:pic>
    </p:spTree>
    <p:extLst>
      <p:ext uri="{BB962C8B-B14F-4D97-AF65-F5344CB8AC3E}">
        <p14:creationId xmlns="" xmlns:p14="http://schemas.microsoft.com/office/powerpoint/2010/main" val="3019926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p:txBody>
          <a:bodyPr/>
          <a:lstStyle/>
          <a:p>
            <a:endParaRPr lang="pl-PL"/>
          </a:p>
        </p:txBody>
      </p:sp>
      <p:pic>
        <p:nvPicPr>
          <p:cNvPr id="4" name="Obraz 3" descr="Fotolia_102539484_M.jp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1141797" y="-1"/>
            <a:ext cx="10285797" cy="6855167"/>
          </a:xfrm>
          <a:prstGeom prst="rect">
            <a:avLst/>
          </a:prstGeom>
        </p:spPr>
      </p:pic>
      <p:sp>
        <p:nvSpPr>
          <p:cNvPr id="5" name="PoleTekstowe 4"/>
          <p:cNvSpPr txBox="1"/>
          <p:nvPr/>
        </p:nvSpPr>
        <p:spPr>
          <a:xfrm>
            <a:off x="2129644" y="4399895"/>
            <a:ext cx="7427633" cy="1938992"/>
          </a:xfrm>
          <a:prstGeom prst="rect">
            <a:avLst/>
          </a:prstGeom>
          <a:solidFill>
            <a:srgbClr val="000000"/>
          </a:solidFill>
        </p:spPr>
        <p:txBody>
          <a:bodyPr wrap="square" rtlCol="0">
            <a:spAutoFit/>
          </a:bodyPr>
          <a:lstStyle/>
          <a:p>
            <a:r>
              <a:rPr lang="pl-PL" sz="6000" dirty="0" smtClean="0">
                <a:solidFill>
                  <a:srgbClr val="FFFFFF"/>
                </a:solidFill>
                <a:latin typeface="Arial"/>
                <a:cs typeface="Arial"/>
              </a:rPr>
              <a:t> Kontakt z obcymi</a:t>
            </a:r>
            <a:br>
              <a:rPr lang="pl-PL" sz="6000" dirty="0" smtClean="0">
                <a:solidFill>
                  <a:srgbClr val="FFFFFF"/>
                </a:solidFill>
                <a:latin typeface="Arial"/>
                <a:cs typeface="Arial"/>
              </a:rPr>
            </a:br>
            <a:r>
              <a:rPr lang="pl-PL" sz="6000" dirty="0" smtClean="0">
                <a:solidFill>
                  <a:srgbClr val="FFFFFF"/>
                </a:solidFill>
                <a:latin typeface="Arial"/>
                <a:cs typeface="Arial"/>
              </a:rPr>
              <a:t> osobami w sieci</a:t>
            </a:r>
            <a:endParaRPr lang="pl-PL" sz="6000" dirty="0">
              <a:solidFill>
                <a:srgbClr val="FFFFFF"/>
              </a:solidFill>
              <a:latin typeface="Arial"/>
              <a:cs typeface="Arial"/>
            </a:endParaRPr>
          </a:p>
        </p:txBody>
      </p:sp>
    </p:spTree>
    <p:extLst>
      <p:ext uri="{BB962C8B-B14F-4D97-AF65-F5344CB8AC3E}">
        <p14:creationId xmlns="" xmlns:p14="http://schemas.microsoft.com/office/powerpoint/2010/main" val="9566067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zawartości 2"/>
          <p:cNvSpPr>
            <a:spLocks noGrp="1"/>
          </p:cNvSpPr>
          <p:nvPr>
            <p:ph idx="1"/>
          </p:nvPr>
        </p:nvSpPr>
        <p:spPr>
          <a:xfrm>
            <a:off x="482859" y="2065245"/>
            <a:ext cx="3977510" cy="3840798"/>
          </a:xfrm>
        </p:spPr>
        <p:txBody>
          <a:bodyPr>
            <a:normAutofit/>
          </a:bodyPr>
          <a:lstStyle/>
          <a:p>
            <a:pPr marL="358775" lvl="1" indent="-358775"/>
            <a:r>
              <a:rPr lang="pl-PL" dirty="0">
                <a:solidFill>
                  <a:srgbClr val="800000"/>
                </a:solidFill>
              </a:rPr>
              <a:t>32 na 100 </a:t>
            </a:r>
            <a:r>
              <a:rPr lang="pl-PL" dirty="0"/>
              <a:t>uczniów prowadziło rozmowy z obcą osobą</a:t>
            </a:r>
          </a:p>
          <a:p>
            <a:pPr marL="358775" lvl="1" indent="-358775"/>
            <a:r>
              <a:rPr lang="pl-PL" dirty="0">
                <a:solidFill>
                  <a:srgbClr val="800000"/>
                </a:solidFill>
              </a:rPr>
              <a:t>1 na 10 </a:t>
            </a:r>
            <a:r>
              <a:rPr lang="pl-PL" dirty="0"/>
              <a:t>się z nią spotkał</a:t>
            </a:r>
          </a:p>
          <a:p>
            <a:pPr marL="358775" lvl="1" indent="-358775"/>
            <a:r>
              <a:rPr lang="pl-PL" dirty="0"/>
              <a:t>Obcy w sieci:</a:t>
            </a:r>
          </a:p>
          <a:p>
            <a:pPr lvl="1"/>
            <a:r>
              <a:rPr lang="pl-PL" dirty="0"/>
              <a:t>n</a:t>
            </a:r>
            <a:r>
              <a:rPr lang="pl-PL" dirty="0" smtClean="0"/>
              <a:t>iektórzy </a:t>
            </a:r>
            <a:r>
              <a:rPr lang="pl-PL" dirty="0"/>
              <a:t>mają złe intencje</a:t>
            </a:r>
          </a:p>
          <a:p>
            <a:pPr lvl="1"/>
            <a:r>
              <a:rPr lang="pl-PL" dirty="0"/>
              <a:t>i</a:t>
            </a:r>
            <a:r>
              <a:rPr lang="pl-PL" dirty="0" smtClean="0"/>
              <a:t>nni </a:t>
            </a:r>
            <a:r>
              <a:rPr lang="pl-PL" dirty="0"/>
              <a:t>mogą </a:t>
            </a:r>
            <a:r>
              <a:rPr lang="pl-PL" dirty="0" smtClean="0"/>
              <a:t>obrazić</a:t>
            </a:r>
            <a:br>
              <a:rPr lang="pl-PL" dirty="0" smtClean="0"/>
            </a:br>
            <a:r>
              <a:rPr lang="pl-PL" dirty="0" smtClean="0"/>
              <a:t>lub </a:t>
            </a:r>
            <a:r>
              <a:rPr lang="pl-PL" dirty="0"/>
              <a:t>poniżyć dziecko</a:t>
            </a:r>
          </a:p>
          <a:p>
            <a:endParaRPr lang="pl-PL" dirty="0" smtClean="0"/>
          </a:p>
          <a:p>
            <a:pPr lvl="1"/>
            <a:endParaRPr lang="pl-PL" dirty="0" smtClean="0"/>
          </a:p>
          <a:p>
            <a:pPr lvl="1"/>
            <a:endParaRPr lang="pl-PL" dirty="0" smtClean="0"/>
          </a:p>
          <a:p>
            <a:endParaRPr lang="pl-PL" dirty="0" smtClean="0"/>
          </a:p>
          <a:p>
            <a:endParaRPr lang="pl-PL" dirty="0" smtClean="0"/>
          </a:p>
          <a:p>
            <a:endParaRPr lang="pl-PL" dirty="0" smtClean="0"/>
          </a:p>
          <a:p>
            <a:pPr lvl="1"/>
            <a:endParaRPr lang="pl-PL" dirty="0"/>
          </a:p>
        </p:txBody>
      </p:sp>
      <p:sp>
        <p:nvSpPr>
          <p:cNvPr id="5" name="Tytuł 1"/>
          <p:cNvSpPr>
            <a:spLocks noGrp="1"/>
          </p:cNvSpPr>
          <p:nvPr>
            <p:ph type="title"/>
          </p:nvPr>
        </p:nvSpPr>
        <p:spPr>
          <a:xfrm>
            <a:off x="457200" y="270078"/>
            <a:ext cx="8686800" cy="1143000"/>
          </a:xfrm>
        </p:spPr>
        <p:txBody>
          <a:bodyPr>
            <a:normAutofit/>
          </a:bodyPr>
          <a:lstStyle/>
          <a:p>
            <a:r>
              <a:rPr lang="pl-PL" sz="3600" dirty="0" smtClean="0"/>
              <a:t>Kontakt z obcymi osobami w sieci</a:t>
            </a:r>
            <a:endParaRPr lang="pl-PL" sz="1800" b="0" dirty="0">
              <a:solidFill>
                <a:schemeClr val="tx1">
                  <a:lumMod val="50000"/>
                  <a:lumOff val="50000"/>
                </a:schemeClr>
              </a:solidFill>
            </a:endParaRPr>
          </a:p>
        </p:txBody>
      </p:sp>
      <p:sp>
        <p:nvSpPr>
          <p:cNvPr id="6" name="Symbol zastępczy zawartości 2"/>
          <p:cNvSpPr txBox="1">
            <a:spLocks/>
          </p:cNvSpPr>
          <p:nvPr/>
        </p:nvSpPr>
        <p:spPr>
          <a:xfrm>
            <a:off x="4708311" y="2078072"/>
            <a:ext cx="3977510" cy="3840797"/>
          </a:xfrm>
          <a:prstGeom prst="rect">
            <a:avLst/>
          </a:prstGeom>
        </p:spPr>
        <p:txBody>
          <a:bodyPr vert="horz" lIns="91440" tIns="45720" rIns="91440" bIns="45720" rtlCol="0">
            <a:normAutofit fontScale="92500"/>
          </a:bodyPr>
          <a:lstStyle>
            <a:lvl1pPr marL="457200" indent="-457200" algn="l" defTabSz="457200" rtl="0" eaLnBrk="1" latinLnBrk="0" hangingPunct="1">
              <a:spcBef>
                <a:spcPts val="900"/>
              </a:spcBef>
              <a:spcAft>
                <a:spcPts val="600"/>
              </a:spcAft>
              <a:buFont typeface="Lucida Grande"/>
              <a:buChar char="-"/>
              <a:defRPr sz="2000" kern="1200" spc="-50">
                <a:solidFill>
                  <a:schemeClr val="tx1">
                    <a:lumMod val="75000"/>
                    <a:lumOff val="25000"/>
                  </a:schemeClr>
                </a:solidFill>
                <a:latin typeface="Arial"/>
                <a:ea typeface="+mn-ea"/>
                <a:cs typeface="Arial"/>
              </a:defRPr>
            </a:lvl1pPr>
            <a:lvl2pPr marL="982663" indent="-263525" algn="l" defTabSz="457200" rtl="0" eaLnBrk="1" latinLnBrk="0" hangingPunct="1">
              <a:spcBef>
                <a:spcPct val="20000"/>
              </a:spcBef>
              <a:buFont typeface="Wingdings" charset="2"/>
              <a:buChar char="§"/>
              <a:defRPr sz="1800" kern="1200" spc="-50">
                <a:solidFill>
                  <a:schemeClr val="tx1">
                    <a:lumMod val="65000"/>
                    <a:lumOff val="35000"/>
                  </a:schemeClr>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58775" lvl="1" indent="-358775"/>
            <a:r>
              <a:rPr lang="pl-PL" dirty="0" smtClean="0"/>
              <a:t>Powtarzać dzieciom, żeby nie rozpoczynały rozmów </a:t>
            </a:r>
            <a:br>
              <a:rPr lang="pl-PL" dirty="0" smtClean="0"/>
            </a:br>
            <a:r>
              <a:rPr lang="pl-PL" dirty="0" smtClean="0"/>
              <a:t>z nieznajomymi (SP 1-6)</a:t>
            </a:r>
          </a:p>
          <a:p>
            <a:pPr marL="358775" lvl="1" indent="-358775"/>
            <a:r>
              <a:rPr lang="pl-PL" dirty="0" smtClean="0"/>
              <a:t>Pokazywać analogie do rozmów </a:t>
            </a:r>
            <a:br>
              <a:rPr lang="pl-PL" dirty="0" smtClean="0"/>
            </a:br>
            <a:r>
              <a:rPr lang="pl-PL" dirty="0" smtClean="0"/>
              <a:t>z obcymi na dworze</a:t>
            </a:r>
          </a:p>
          <a:p>
            <a:pPr marL="358775" lvl="1" indent="-358775"/>
            <a:r>
              <a:rPr lang="pl-PL" dirty="0" smtClean="0"/>
              <a:t>Prosić o informowanie rodziców </a:t>
            </a:r>
            <a:br>
              <a:rPr lang="pl-PL" dirty="0" smtClean="0"/>
            </a:br>
            <a:r>
              <a:rPr lang="pl-PL" dirty="0" smtClean="0"/>
              <a:t>o każdej próbie nawiązania kontaktów przez nieznajomych</a:t>
            </a:r>
          </a:p>
          <a:p>
            <a:pPr marL="358775" lvl="1" indent="-358775"/>
            <a:r>
              <a:rPr lang="pl-PL" dirty="0" smtClean="0"/>
              <a:t>Pozostawić możliwość spotkania </a:t>
            </a:r>
            <a:br>
              <a:rPr lang="pl-PL" dirty="0" smtClean="0"/>
            </a:br>
            <a:r>
              <a:rPr lang="pl-PL" dirty="0" smtClean="0"/>
              <a:t>w przypadku starszych dzieci</a:t>
            </a:r>
          </a:p>
          <a:p>
            <a:pPr marL="358775" lvl="1" indent="-358775"/>
            <a:r>
              <a:rPr lang="pl-PL" dirty="0" smtClean="0"/>
              <a:t>Pozostawić możliwość spotkania:</a:t>
            </a:r>
          </a:p>
          <a:p>
            <a:pPr lvl="1"/>
            <a:r>
              <a:rPr lang="pl-PL" dirty="0"/>
              <a:t>w towarzystwie osoby dorosłej</a:t>
            </a:r>
          </a:p>
          <a:p>
            <a:pPr lvl="1"/>
            <a:r>
              <a:rPr lang="pl-PL" dirty="0"/>
              <a:t>w miejscu publicznym</a:t>
            </a:r>
          </a:p>
          <a:p>
            <a:pPr lvl="1"/>
            <a:endParaRPr lang="pl-PL" dirty="0" smtClean="0"/>
          </a:p>
          <a:p>
            <a:endParaRPr lang="pl-PL" dirty="0" smtClean="0"/>
          </a:p>
          <a:p>
            <a:endParaRPr lang="pl-PL" dirty="0" smtClean="0"/>
          </a:p>
          <a:p>
            <a:endParaRPr lang="pl-PL" dirty="0" smtClean="0"/>
          </a:p>
          <a:p>
            <a:pPr lvl="1"/>
            <a:endParaRPr lang="pl-PL" dirty="0"/>
          </a:p>
        </p:txBody>
      </p:sp>
      <p:cxnSp>
        <p:nvCxnSpPr>
          <p:cNvPr id="3" name="Łącznik prosty 2"/>
          <p:cNvCxnSpPr/>
          <p:nvPr/>
        </p:nvCxnSpPr>
        <p:spPr>
          <a:xfrm>
            <a:off x="4460369" y="1413079"/>
            <a:ext cx="0" cy="5077729"/>
          </a:xfrm>
          <a:prstGeom prst="line">
            <a:avLst/>
          </a:prstGeom>
        </p:spPr>
        <p:style>
          <a:lnRef idx="2">
            <a:schemeClr val="dk1"/>
          </a:lnRef>
          <a:fillRef idx="0">
            <a:schemeClr val="dk1"/>
          </a:fillRef>
          <a:effectRef idx="1">
            <a:schemeClr val="dk1"/>
          </a:effectRef>
          <a:fontRef idx="minor">
            <a:schemeClr val="tx1"/>
          </a:fontRef>
        </p:style>
      </p:cxnSp>
      <p:sp>
        <p:nvSpPr>
          <p:cNvPr id="7" name="Symbol zastępczy zawartości 2"/>
          <p:cNvSpPr txBox="1">
            <a:spLocks/>
          </p:cNvSpPr>
          <p:nvPr/>
        </p:nvSpPr>
        <p:spPr>
          <a:xfrm>
            <a:off x="489952" y="1449501"/>
            <a:ext cx="3977510" cy="705550"/>
          </a:xfrm>
          <a:prstGeom prst="rect">
            <a:avLst/>
          </a:prstGeom>
        </p:spPr>
        <p:txBody>
          <a:bodyPr vert="horz" lIns="91440" tIns="45720" rIns="91440" bIns="45720" rtlCol="0">
            <a:normAutofit/>
          </a:bodyPr>
          <a:lstStyle>
            <a:lvl1pPr marL="457200" indent="-457200" algn="l" defTabSz="457200" rtl="0" eaLnBrk="1" latinLnBrk="0" hangingPunct="1">
              <a:spcBef>
                <a:spcPts val="900"/>
              </a:spcBef>
              <a:spcAft>
                <a:spcPts val="600"/>
              </a:spcAft>
              <a:buFont typeface="Lucida Grande"/>
              <a:buChar char="-"/>
              <a:defRPr sz="2000" kern="1200" spc="-50">
                <a:solidFill>
                  <a:schemeClr val="tx1">
                    <a:lumMod val="75000"/>
                    <a:lumOff val="25000"/>
                  </a:schemeClr>
                </a:solidFill>
                <a:latin typeface="Arial"/>
                <a:ea typeface="+mn-ea"/>
                <a:cs typeface="Arial"/>
              </a:defRPr>
            </a:lvl1pPr>
            <a:lvl2pPr marL="982663" indent="-263525" algn="l" defTabSz="457200" rtl="0" eaLnBrk="1" latinLnBrk="0" hangingPunct="1">
              <a:spcBef>
                <a:spcPct val="20000"/>
              </a:spcBef>
              <a:buFont typeface="Wingdings" charset="2"/>
              <a:buChar char="§"/>
              <a:defRPr sz="1800" kern="1200" spc="-50">
                <a:solidFill>
                  <a:schemeClr val="tx1">
                    <a:lumMod val="65000"/>
                    <a:lumOff val="35000"/>
                  </a:schemeClr>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buNone/>
              <a:tabLst>
                <a:tab pos="90488" algn="l"/>
              </a:tabLst>
            </a:pPr>
            <a:r>
              <a:rPr lang="pl-PL" sz="2800" dirty="0" smtClean="0"/>
              <a:t>		Na czym polega</a:t>
            </a:r>
            <a:endParaRPr lang="pl-PL" sz="2800" dirty="0"/>
          </a:p>
        </p:txBody>
      </p:sp>
      <p:sp>
        <p:nvSpPr>
          <p:cNvPr id="8" name="Symbol zastępczy zawartości 2"/>
          <p:cNvSpPr txBox="1">
            <a:spLocks/>
          </p:cNvSpPr>
          <p:nvPr/>
        </p:nvSpPr>
        <p:spPr>
          <a:xfrm>
            <a:off x="4709141" y="1447942"/>
            <a:ext cx="3977510" cy="705550"/>
          </a:xfrm>
          <a:prstGeom prst="rect">
            <a:avLst/>
          </a:prstGeom>
        </p:spPr>
        <p:txBody>
          <a:bodyPr vert="horz" lIns="91440" tIns="45720" rIns="91440" bIns="45720" rtlCol="0">
            <a:normAutofit/>
          </a:bodyPr>
          <a:lstStyle>
            <a:lvl1pPr marL="457200" indent="-457200" algn="l" defTabSz="457200" rtl="0" eaLnBrk="1" latinLnBrk="0" hangingPunct="1">
              <a:spcBef>
                <a:spcPts val="900"/>
              </a:spcBef>
              <a:spcAft>
                <a:spcPts val="600"/>
              </a:spcAft>
              <a:buFont typeface="Lucida Grande"/>
              <a:buChar char="-"/>
              <a:defRPr sz="2000" kern="1200" spc="-50">
                <a:solidFill>
                  <a:schemeClr val="tx1">
                    <a:lumMod val="75000"/>
                    <a:lumOff val="25000"/>
                  </a:schemeClr>
                </a:solidFill>
                <a:latin typeface="Arial"/>
                <a:ea typeface="+mn-ea"/>
                <a:cs typeface="Arial"/>
              </a:defRPr>
            </a:lvl1pPr>
            <a:lvl2pPr marL="982663" indent="-263525" algn="l" defTabSz="457200" rtl="0" eaLnBrk="1" latinLnBrk="0" hangingPunct="1">
              <a:spcBef>
                <a:spcPct val="20000"/>
              </a:spcBef>
              <a:buFont typeface="Wingdings" charset="2"/>
              <a:buChar char="§"/>
              <a:defRPr sz="1800" kern="1200" spc="-50">
                <a:solidFill>
                  <a:schemeClr val="tx1">
                    <a:lumMod val="65000"/>
                    <a:lumOff val="35000"/>
                  </a:schemeClr>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buNone/>
            </a:pPr>
            <a:r>
              <a:rPr lang="pl-PL" sz="2800" dirty="0" smtClean="0"/>
              <a:t>		Co robić</a:t>
            </a:r>
            <a:endParaRPr lang="pl-PL" sz="2800" dirty="0"/>
          </a:p>
        </p:txBody>
      </p:sp>
      <p:pic>
        <p:nvPicPr>
          <p:cNvPr id="2" name="Obraz 1" descr="AA002733.png"/>
          <p:cNvPicPr>
            <a:picLocks noChangeAspect="1"/>
          </p:cNvPicPr>
          <p:nvPr/>
        </p:nvPicPr>
        <p:blipFill>
          <a:blip r:embed="rId3" cstate="screen">
            <a:extLst>
              <a:ext uri="{28A0092B-C50C-407E-A947-70E740481C1C}">
                <a14:useLocalDpi xmlns="" xmlns:a14="http://schemas.microsoft.com/office/drawing/2010/main"/>
              </a:ext>
            </a:extLst>
          </a:blip>
          <a:stretch>
            <a:fillRect/>
          </a:stretch>
        </p:blipFill>
        <p:spPr>
          <a:xfrm rot="19784428">
            <a:off x="125164" y="1541811"/>
            <a:ext cx="734963" cy="459352"/>
          </a:xfrm>
          <a:prstGeom prst="rect">
            <a:avLst/>
          </a:prstGeom>
        </p:spPr>
      </p:pic>
      <p:pic>
        <p:nvPicPr>
          <p:cNvPr id="9" name="Obraz 8" descr="ED000083.png"/>
          <p:cNvPicPr>
            <a:picLocks noChangeAspect="1"/>
          </p:cNvPicPr>
          <p:nvPr/>
        </p:nvPicPr>
        <p:blipFill>
          <a:blip r:embed="rId4" cstate="screen">
            <a:extLst>
              <a:ext uri="{28A0092B-C50C-407E-A947-70E740481C1C}">
                <a14:useLocalDpi xmlns="" xmlns:a14="http://schemas.microsoft.com/office/drawing/2010/main"/>
              </a:ext>
            </a:extLst>
          </a:blip>
          <a:stretch>
            <a:fillRect/>
          </a:stretch>
        </p:blipFill>
        <p:spPr>
          <a:xfrm>
            <a:off x="4709141" y="1418786"/>
            <a:ext cx="790289" cy="736265"/>
          </a:xfrm>
          <a:prstGeom prst="rect">
            <a:avLst/>
          </a:prstGeom>
        </p:spPr>
      </p:pic>
    </p:spTree>
    <p:extLst>
      <p:ext uri="{BB962C8B-B14F-4D97-AF65-F5344CB8AC3E}">
        <p14:creationId xmlns="" xmlns:p14="http://schemas.microsoft.com/office/powerpoint/2010/main" val="690086725"/>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descr="Fotolia_35761536_M.jp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1090481" y="0"/>
            <a:ext cx="10356141" cy="6859262"/>
          </a:xfrm>
          <a:prstGeom prst="rect">
            <a:avLst/>
          </a:prstGeom>
        </p:spPr>
      </p:pic>
      <p:sp>
        <p:nvSpPr>
          <p:cNvPr id="3" name="Symbol zastępczy zawartości 2"/>
          <p:cNvSpPr>
            <a:spLocks noGrp="1"/>
          </p:cNvSpPr>
          <p:nvPr>
            <p:ph idx="1"/>
          </p:nvPr>
        </p:nvSpPr>
        <p:spPr/>
        <p:txBody>
          <a:bodyPr/>
          <a:lstStyle/>
          <a:p>
            <a:endParaRPr lang="pl-PL"/>
          </a:p>
        </p:txBody>
      </p:sp>
      <p:sp>
        <p:nvSpPr>
          <p:cNvPr id="5" name="PoleTekstowe 4"/>
          <p:cNvSpPr txBox="1"/>
          <p:nvPr/>
        </p:nvSpPr>
        <p:spPr>
          <a:xfrm>
            <a:off x="-1099857" y="4661882"/>
            <a:ext cx="9951993" cy="1938992"/>
          </a:xfrm>
          <a:prstGeom prst="rect">
            <a:avLst/>
          </a:prstGeom>
          <a:solidFill>
            <a:srgbClr val="000000"/>
          </a:solidFill>
        </p:spPr>
        <p:txBody>
          <a:bodyPr wrap="square" rtlCol="0">
            <a:spAutoFit/>
          </a:bodyPr>
          <a:lstStyle/>
          <a:p>
            <a:pPr marL="1166813"/>
            <a:r>
              <a:rPr lang="pl-PL" sz="6000" dirty="0" smtClean="0">
                <a:solidFill>
                  <a:srgbClr val="FFFFFF"/>
                </a:solidFill>
                <a:latin typeface="Arial"/>
                <a:cs typeface="Arial"/>
              </a:rPr>
              <a:t>Niewłaściwe dla rozwoju dziecka treści</a:t>
            </a:r>
            <a:endParaRPr lang="pl-PL" sz="6000" dirty="0">
              <a:solidFill>
                <a:srgbClr val="FFFFFF"/>
              </a:solidFill>
              <a:latin typeface="Arial"/>
              <a:cs typeface="Arial"/>
            </a:endParaRPr>
          </a:p>
        </p:txBody>
      </p:sp>
    </p:spTree>
    <p:extLst>
      <p:ext uri="{BB962C8B-B14F-4D97-AF65-F5344CB8AC3E}">
        <p14:creationId xmlns="" xmlns:p14="http://schemas.microsoft.com/office/powerpoint/2010/main" val="42084397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zawartości 2"/>
          <p:cNvSpPr>
            <a:spLocks noGrp="1"/>
          </p:cNvSpPr>
          <p:nvPr>
            <p:ph idx="1"/>
          </p:nvPr>
        </p:nvSpPr>
        <p:spPr>
          <a:xfrm>
            <a:off x="482859" y="2065245"/>
            <a:ext cx="3977510" cy="3840798"/>
          </a:xfrm>
        </p:spPr>
        <p:txBody>
          <a:bodyPr>
            <a:normAutofit/>
          </a:bodyPr>
          <a:lstStyle/>
          <a:p>
            <a:pPr marL="358775" lvl="1" indent="-358775"/>
            <a:r>
              <a:rPr lang="pl-PL" dirty="0" smtClean="0"/>
              <a:t>Nawet jeśli dziecko celowo nie szuka niewłaściwych treści to może natknąć się na: </a:t>
            </a:r>
          </a:p>
          <a:p>
            <a:pPr lvl="1"/>
            <a:r>
              <a:rPr lang="pl-PL" dirty="0"/>
              <a:t>p</a:t>
            </a:r>
            <a:r>
              <a:rPr lang="pl-PL" dirty="0" smtClean="0"/>
              <a:t>rzemoc</a:t>
            </a:r>
            <a:endParaRPr lang="pl-PL" dirty="0"/>
          </a:p>
          <a:p>
            <a:pPr lvl="1"/>
            <a:r>
              <a:rPr lang="pl-PL" dirty="0"/>
              <a:t>p</a:t>
            </a:r>
            <a:r>
              <a:rPr lang="pl-PL" dirty="0" smtClean="0"/>
              <a:t>ornografię</a:t>
            </a:r>
          </a:p>
          <a:p>
            <a:pPr lvl="1"/>
            <a:r>
              <a:rPr lang="pl-PL" dirty="0"/>
              <a:t>w</a:t>
            </a:r>
            <a:r>
              <a:rPr lang="pl-PL" dirty="0" smtClean="0"/>
              <a:t>ulgaryzmy</a:t>
            </a:r>
          </a:p>
          <a:p>
            <a:pPr lvl="1"/>
            <a:r>
              <a:rPr lang="pl-PL" dirty="0"/>
              <a:t>i</a:t>
            </a:r>
            <a:r>
              <a:rPr lang="pl-PL" dirty="0" smtClean="0"/>
              <a:t>nne </a:t>
            </a:r>
            <a:r>
              <a:rPr lang="is-IS" dirty="0" smtClean="0"/>
              <a:t>…</a:t>
            </a:r>
            <a:endParaRPr lang="pl-PL" dirty="0" smtClean="0"/>
          </a:p>
          <a:p>
            <a:endParaRPr lang="pl-PL" dirty="0" smtClean="0"/>
          </a:p>
          <a:p>
            <a:pPr lvl="1"/>
            <a:endParaRPr lang="pl-PL" dirty="0" smtClean="0"/>
          </a:p>
          <a:p>
            <a:pPr lvl="1"/>
            <a:endParaRPr lang="pl-PL" dirty="0" smtClean="0"/>
          </a:p>
          <a:p>
            <a:endParaRPr lang="pl-PL" dirty="0" smtClean="0"/>
          </a:p>
          <a:p>
            <a:endParaRPr lang="pl-PL" dirty="0" smtClean="0"/>
          </a:p>
          <a:p>
            <a:endParaRPr lang="pl-PL" dirty="0" smtClean="0"/>
          </a:p>
          <a:p>
            <a:pPr lvl="1"/>
            <a:endParaRPr lang="pl-PL" dirty="0"/>
          </a:p>
        </p:txBody>
      </p:sp>
      <p:sp>
        <p:nvSpPr>
          <p:cNvPr id="5" name="Tytuł 1"/>
          <p:cNvSpPr>
            <a:spLocks noGrp="1"/>
          </p:cNvSpPr>
          <p:nvPr>
            <p:ph type="title"/>
          </p:nvPr>
        </p:nvSpPr>
        <p:spPr>
          <a:xfrm>
            <a:off x="457200" y="270078"/>
            <a:ext cx="8686800" cy="1143000"/>
          </a:xfrm>
        </p:spPr>
        <p:txBody>
          <a:bodyPr>
            <a:normAutofit/>
          </a:bodyPr>
          <a:lstStyle/>
          <a:p>
            <a:r>
              <a:rPr lang="pl-PL" sz="3600" dirty="0" smtClean="0"/>
              <a:t>Niewłaściwe dla rozwoju dziecka treści</a:t>
            </a:r>
            <a:endParaRPr lang="pl-PL" sz="1800" b="0" dirty="0">
              <a:solidFill>
                <a:schemeClr val="tx1">
                  <a:lumMod val="50000"/>
                  <a:lumOff val="50000"/>
                </a:schemeClr>
              </a:solidFill>
            </a:endParaRPr>
          </a:p>
        </p:txBody>
      </p:sp>
      <p:sp>
        <p:nvSpPr>
          <p:cNvPr id="6" name="Symbol zastępczy zawartości 2"/>
          <p:cNvSpPr txBox="1">
            <a:spLocks/>
          </p:cNvSpPr>
          <p:nvPr/>
        </p:nvSpPr>
        <p:spPr>
          <a:xfrm>
            <a:off x="4708311" y="2078072"/>
            <a:ext cx="3977510" cy="3840797"/>
          </a:xfrm>
          <a:prstGeom prst="rect">
            <a:avLst/>
          </a:prstGeom>
        </p:spPr>
        <p:txBody>
          <a:bodyPr vert="horz" lIns="91440" tIns="45720" rIns="91440" bIns="45720" rtlCol="0">
            <a:normAutofit/>
          </a:bodyPr>
          <a:lstStyle>
            <a:lvl1pPr marL="457200" indent="-457200" algn="l" defTabSz="457200" rtl="0" eaLnBrk="1" latinLnBrk="0" hangingPunct="1">
              <a:spcBef>
                <a:spcPts val="900"/>
              </a:spcBef>
              <a:spcAft>
                <a:spcPts val="600"/>
              </a:spcAft>
              <a:buFont typeface="Lucida Grande"/>
              <a:buChar char="-"/>
              <a:defRPr sz="2000" kern="1200" spc="-50">
                <a:solidFill>
                  <a:schemeClr val="tx1">
                    <a:lumMod val="75000"/>
                    <a:lumOff val="25000"/>
                  </a:schemeClr>
                </a:solidFill>
                <a:latin typeface="Arial"/>
                <a:ea typeface="+mn-ea"/>
                <a:cs typeface="Arial"/>
              </a:defRPr>
            </a:lvl1pPr>
            <a:lvl2pPr marL="982663" indent="-263525" algn="l" defTabSz="457200" rtl="0" eaLnBrk="1" latinLnBrk="0" hangingPunct="1">
              <a:spcBef>
                <a:spcPct val="20000"/>
              </a:spcBef>
              <a:buFont typeface="Wingdings" charset="2"/>
              <a:buChar char="§"/>
              <a:defRPr sz="1800" kern="1200" spc="-50">
                <a:solidFill>
                  <a:schemeClr val="tx1">
                    <a:lumMod val="65000"/>
                    <a:lumOff val="35000"/>
                  </a:schemeClr>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58775" lvl="1" indent="-358775"/>
            <a:r>
              <a:rPr lang="pl-PL" dirty="0" smtClean="0"/>
              <a:t>Być przy dziecku kiedy przegląda Internet zwłaszcza na pierwszym etapie edukacyjnym (SP 1-</a:t>
            </a:r>
            <a:r>
              <a:rPr lang="pl-PL" dirty="0"/>
              <a:t>3</a:t>
            </a:r>
            <a:r>
              <a:rPr lang="pl-PL" dirty="0" smtClean="0"/>
              <a:t>)</a:t>
            </a:r>
          </a:p>
          <a:p>
            <a:pPr marL="358775" lvl="1" indent="-358775"/>
            <a:r>
              <a:rPr lang="pl-PL" dirty="0" smtClean="0"/>
              <a:t>Włączyć opcje kontroli rodzicielskiej</a:t>
            </a:r>
          </a:p>
          <a:p>
            <a:pPr lvl="1"/>
            <a:r>
              <a:rPr lang="pl-PL" dirty="0"/>
              <a:t>w</a:t>
            </a:r>
            <a:r>
              <a:rPr lang="pl-PL" dirty="0" smtClean="0"/>
              <a:t> systemie operacyjnym</a:t>
            </a:r>
            <a:endParaRPr lang="pl-PL" dirty="0"/>
          </a:p>
          <a:p>
            <a:pPr lvl="1"/>
            <a:r>
              <a:rPr lang="pl-PL" dirty="0"/>
              <a:t>w </a:t>
            </a:r>
            <a:r>
              <a:rPr lang="pl-PL" dirty="0" smtClean="0"/>
              <a:t>przeglądarce internetowej</a:t>
            </a:r>
          </a:p>
          <a:p>
            <a:pPr lvl="1"/>
            <a:r>
              <a:rPr lang="pl-PL" dirty="0"/>
              <a:t>w</a:t>
            </a:r>
            <a:r>
              <a:rPr lang="pl-PL" dirty="0" smtClean="0"/>
              <a:t> programie antywirusowym</a:t>
            </a:r>
          </a:p>
          <a:p>
            <a:pPr marL="358775" lvl="1" indent="-358775"/>
            <a:r>
              <a:rPr lang="pl-PL" dirty="0" smtClean="0"/>
              <a:t>Być „przewodnikiem” dla dziecka </a:t>
            </a:r>
            <a:br>
              <a:rPr lang="pl-PL" dirty="0" smtClean="0"/>
            </a:br>
            <a:r>
              <a:rPr lang="pl-PL" dirty="0" smtClean="0"/>
              <a:t>i rozmawiać o tym, które treści są niewłaściwe. Analogicznie jak</a:t>
            </a:r>
            <a:br>
              <a:rPr lang="pl-PL" dirty="0" smtClean="0"/>
            </a:br>
            <a:r>
              <a:rPr lang="pl-PL" dirty="0" smtClean="0"/>
              <a:t>w życiu codziennym.</a:t>
            </a:r>
          </a:p>
          <a:p>
            <a:endParaRPr lang="pl-PL" dirty="0" smtClean="0"/>
          </a:p>
          <a:p>
            <a:endParaRPr lang="pl-PL" dirty="0" smtClean="0"/>
          </a:p>
          <a:p>
            <a:endParaRPr lang="pl-PL" dirty="0" smtClean="0"/>
          </a:p>
          <a:p>
            <a:pPr lvl="1"/>
            <a:endParaRPr lang="pl-PL" dirty="0"/>
          </a:p>
        </p:txBody>
      </p:sp>
      <p:cxnSp>
        <p:nvCxnSpPr>
          <p:cNvPr id="3" name="Łącznik prosty 2"/>
          <p:cNvCxnSpPr/>
          <p:nvPr/>
        </p:nvCxnSpPr>
        <p:spPr>
          <a:xfrm>
            <a:off x="4460369" y="1413079"/>
            <a:ext cx="0" cy="5077729"/>
          </a:xfrm>
          <a:prstGeom prst="line">
            <a:avLst/>
          </a:prstGeom>
        </p:spPr>
        <p:style>
          <a:lnRef idx="2">
            <a:schemeClr val="dk1"/>
          </a:lnRef>
          <a:fillRef idx="0">
            <a:schemeClr val="dk1"/>
          </a:fillRef>
          <a:effectRef idx="1">
            <a:schemeClr val="dk1"/>
          </a:effectRef>
          <a:fontRef idx="minor">
            <a:schemeClr val="tx1"/>
          </a:fontRef>
        </p:style>
      </p:cxnSp>
      <p:sp>
        <p:nvSpPr>
          <p:cNvPr id="7" name="Symbol zastępczy zawartości 2"/>
          <p:cNvSpPr txBox="1">
            <a:spLocks/>
          </p:cNvSpPr>
          <p:nvPr/>
        </p:nvSpPr>
        <p:spPr>
          <a:xfrm>
            <a:off x="489952" y="1449501"/>
            <a:ext cx="3977510" cy="705550"/>
          </a:xfrm>
          <a:prstGeom prst="rect">
            <a:avLst/>
          </a:prstGeom>
        </p:spPr>
        <p:txBody>
          <a:bodyPr vert="horz" lIns="91440" tIns="45720" rIns="91440" bIns="45720" rtlCol="0">
            <a:normAutofit/>
          </a:bodyPr>
          <a:lstStyle>
            <a:lvl1pPr marL="457200" indent="-457200" algn="l" defTabSz="457200" rtl="0" eaLnBrk="1" latinLnBrk="0" hangingPunct="1">
              <a:spcBef>
                <a:spcPts val="900"/>
              </a:spcBef>
              <a:spcAft>
                <a:spcPts val="600"/>
              </a:spcAft>
              <a:buFont typeface="Lucida Grande"/>
              <a:buChar char="-"/>
              <a:defRPr sz="2000" kern="1200" spc="-50">
                <a:solidFill>
                  <a:schemeClr val="tx1">
                    <a:lumMod val="75000"/>
                    <a:lumOff val="25000"/>
                  </a:schemeClr>
                </a:solidFill>
                <a:latin typeface="Arial"/>
                <a:ea typeface="+mn-ea"/>
                <a:cs typeface="Arial"/>
              </a:defRPr>
            </a:lvl1pPr>
            <a:lvl2pPr marL="982663" indent="-263525" algn="l" defTabSz="457200" rtl="0" eaLnBrk="1" latinLnBrk="0" hangingPunct="1">
              <a:spcBef>
                <a:spcPct val="20000"/>
              </a:spcBef>
              <a:buFont typeface="Wingdings" charset="2"/>
              <a:buChar char="§"/>
              <a:defRPr sz="1800" kern="1200" spc="-50">
                <a:solidFill>
                  <a:schemeClr val="tx1">
                    <a:lumMod val="65000"/>
                    <a:lumOff val="35000"/>
                  </a:schemeClr>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buNone/>
              <a:tabLst>
                <a:tab pos="90488" algn="l"/>
              </a:tabLst>
            </a:pPr>
            <a:r>
              <a:rPr lang="pl-PL" sz="2800" dirty="0" smtClean="0"/>
              <a:t>		Na czym polega</a:t>
            </a:r>
            <a:endParaRPr lang="pl-PL" sz="2800" dirty="0"/>
          </a:p>
        </p:txBody>
      </p:sp>
      <p:sp>
        <p:nvSpPr>
          <p:cNvPr id="8" name="Symbol zastępczy zawartości 2"/>
          <p:cNvSpPr txBox="1">
            <a:spLocks/>
          </p:cNvSpPr>
          <p:nvPr/>
        </p:nvSpPr>
        <p:spPr>
          <a:xfrm>
            <a:off x="4709141" y="1447942"/>
            <a:ext cx="3977510" cy="705550"/>
          </a:xfrm>
          <a:prstGeom prst="rect">
            <a:avLst/>
          </a:prstGeom>
        </p:spPr>
        <p:txBody>
          <a:bodyPr vert="horz" lIns="91440" tIns="45720" rIns="91440" bIns="45720" rtlCol="0">
            <a:normAutofit/>
          </a:bodyPr>
          <a:lstStyle>
            <a:lvl1pPr marL="457200" indent="-457200" algn="l" defTabSz="457200" rtl="0" eaLnBrk="1" latinLnBrk="0" hangingPunct="1">
              <a:spcBef>
                <a:spcPts val="900"/>
              </a:spcBef>
              <a:spcAft>
                <a:spcPts val="600"/>
              </a:spcAft>
              <a:buFont typeface="Lucida Grande"/>
              <a:buChar char="-"/>
              <a:defRPr sz="2000" kern="1200" spc="-50">
                <a:solidFill>
                  <a:schemeClr val="tx1">
                    <a:lumMod val="75000"/>
                    <a:lumOff val="25000"/>
                  </a:schemeClr>
                </a:solidFill>
                <a:latin typeface="Arial"/>
                <a:ea typeface="+mn-ea"/>
                <a:cs typeface="Arial"/>
              </a:defRPr>
            </a:lvl1pPr>
            <a:lvl2pPr marL="982663" indent="-263525" algn="l" defTabSz="457200" rtl="0" eaLnBrk="1" latinLnBrk="0" hangingPunct="1">
              <a:spcBef>
                <a:spcPct val="20000"/>
              </a:spcBef>
              <a:buFont typeface="Wingdings" charset="2"/>
              <a:buChar char="§"/>
              <a:defRPr sz="1800" kern="1200" spc="-50">
                <a:solidFill>
                  <a:schemeClr val="tx1">
                    <a:lumMod val="65000"/>
                    <a:lumOff val="35000"/>
                  </a:schemeClr>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buNone/>
            </a:pPr>
            <a:r>
              <a:rPr lang="pl-PL" sz="2800" dirty="0" smtClean="0"/>
              <a:t>		Co robić</a:t>
            </a:r>
            <a:endParaRPr lang="pl-PL" sz="2800" dirty="0"/>
          </a:p>
        </p:txBody>
      </p:sp>
      <p:pic>
        <p:nvPicPr>
          <p:cNvPr id="2" name="Obraz 1" descr="AA002733.png"/>
          <p:cNvPicPr>
            <a:picLocks noChangeAspect="1"/>
          </p:cNvPicPr>
          <p:nvPr/>
        </p:nvPicPr>
        <p:blipFill>
          <a:blip r:embed="rId3" cstate="screen">
            <a:extLst>
              <a:ext uri="{28A0092B-C50C-407E-A947-70E740481C1C}">
                <a14:useLocalDpi xmlns="" xmlns:a14="http://schemas.microsoft.com/office/drawing/2010/main"/>
              </a:ext>
            </a:extLst>
          </a:blip>
          <a:stretch>
            <a:fillRect/>
          </a:stretch>
        </p:blipFill>
        <p:spPr>
          <a:xfrm rot="19784428">
            <a:off x="125164" y="1541811"/>
            <a:ext cx="734963" cy="459352"/>
          </a:xfrm>
          <a:prstGeom prst="rect">
            <a:avLst/>
          </a:prstGeom>
        </p:spPr>
      </p:pic>
      <p:pic>
        <p:nvPicPr>
          <p:cNvPr id="9" name="Obraz 8" descr="ED000083.png"/>
          <p:cNvPicPr>
            <a:picLocks noChangeAspect="1"/>
          </p:cNvPicPr>
          <p:nvPr/>
        </p:nvPicPr>
        <p:blipFill>
          <a:blip r:embed="rId4" cstate="screen">
            <a:extLst>
              <a:ext uri="{28A0092B-C50C-407E-A947-70E740481C1C}">
                <a14:useLocalDpi xmlns="" xmlns:a14="http://schemas.microsoft.com/office/drawing/2010/main"/>
              </a:ext>
            </a:extLst>
          </a:blip>
          <a:stretch>
            <a:fillRect/>
          </a:stretch>
        </p:blipFill>
        <p:spPr>
          <a:xfrm>
            <a:off x="4709141" y="1418786"/>
            <a:ext cx="790289" cy="736265"/>
          </a:xfrm>
          <a:prstGeom prst="rect">
            <a:avLst/>
          </a:prstGeom>
        </p:spPr>
      </p:pic>
    </p:spTree>
    <p:extLst>
      <p:ext uri="{BB962C8B-B14F-4D97-AF65-F5344CB8AC3E}">
        <p14:creationId xmlns="" xmlns:p14="http://schemas.microsoft.com/office/powerpoint/2010/main" val="2949090534"/>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descr="Fotolia_93184203_M.jp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867738" y="-27330"/>
            <a:ext cx="10011738" cy="6885329"/>
          </a:xfrm>
          <a:prstGeom prst="rect">
            <a:avLst/>
          </a:prstGeom>
        </p:spPr>
      </p:pic>
      <p:sp>
        <p:nvSpPr>
          <p:cNvPr id="3" name="Symbol zastępczy zawartości 2"/>
          <p:cNvSpPr>
            <a:spLocks noGrp="1"/>
          </p:cNvSpPr>
          <p:nvPr>
            <p:ph idx="1"/>
          </p:nvPr>
        </p:nvSpPr>
        <p:spPr/>
        <p:txBody>
          <a:bodyPr/>
          <a:lstStyle/>
          <a:p>
            <a:endParaRPr lang="pl-PL"/>
          </a:p>
        </p:txBody>
      </p:sp>
      <p:sp>
        <p:nvSpPr>
          <p:cNvPr id="5" name="PoleTekstowe 4"/>
          <p:cNvSpPr txBox="1"/>
          <p:nvPr/>
        </p:nvSpPr>
        <p:spPr>
          <a:xfrm>
            <a:off x="-1099857" y="4661882"/>
            <a:ext cx="9079609" cy="1938992"/>
          </a:xfrm>
          <a:prstGeom prst="rect">
            <a:avLst/>
          </a:prstGeom>
          <a:solidFill>
            <a:srgbClr val="000000"/>
          </a:solidFill>
        </p:spPr>
        <p:txBody>
          <a:bodyPr wrap="square" rtlCol="0">
            <a:spAutoFit/>
          </a:bodyPr>
          <a:lstStyle/>
          <a:p>
            <a:pPr marL="1166813"/>
            <a:r>
              <a:rPr lang="pl-PL" sz="6000" dirty="0" smtClean="0">
                <a:solidFill>
                  <a:srgbClr val="FFFFFF"/>
                </a:solidFill>
                <a:latin typeface="Arial"/>
                <a:cs typeface="Arial"/>
              </a:rPr>
              <a:t> Wirusy i inne złośliwe</a:t>
            </a:r>
            <a:br>
              <a:rPr lang="pl-PL" sz="6000" dirty="0" smtClean="0">
                <a:solidFill>
                  <a:srgbClr val="FFFFFF"/>
                </a:solidFill>
                <a:latin typeface="Arial"/>
                <a:cs typeface="Arial"/>
              </a:rPr>
            </a:br>
            <a:r>
              <a:rPr lang="pl-PL" sz="6000" dirty="0" smtClean="0">
                <a:solidFill>
                  <a:srgbClr val="FFFFFF"/>
                </a:solidFill>
                <a:latin typeface="Arial"/>
                <a:cs typeface="Arial"/>
              </a:rPr>
              <a:t> oprogramowanie</a:t>
            </a:r>
            <a:endParaRPr lang="pl-PL" sz="6000" dirty="0">
              <a:solidFill>
                <a:srgbClr val="FFFFFF"/>
              </a:solidFill>
              <a:latin typeface="Arial"/>
              <a:cs typeface="Arial"/>
            </a:endParaRPr>
          </a:p>
        </p:txBody>
      </p:sp>
    </p:spTree>
    <p:extLst>
      <p:ext uri="{BB962C8B-B14F-4D97-AF65-F5344CB8AC3E}">
        <p14:creationId xmlns="" xmlns:p14="http://schemas.microsoft.com/office/powerpoint/2010/main" val="8464273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zawartości 2"/>
          <p:cNvSpPr>
            <a:spLocks noGrp="1"/>
          </p:cNvSpPr>
          <p:nvPr>
            <p:ph idx="1"/>
          </p:nvPr>
        </p:nvSpPr>
        <p:spPr>
          <a:xfrm>
            <a:off x="482859" y="2065245"/>
            <a:ext cx="3977510" cy="3840798"/>
          </a:xfrm>
        </p:spPr>
        <p:txBody>
          <a:bodyPr>
            <a:normAutofit/>
          </a:bodyPr>
          <a:lstStyle/>
          <a:p>
            <a:pPr marL="358775" lvl="1" indent="-358775"/>
            <a:r>
              <a:rPr lang="pl-PL" dirty="0" smtClean="0"/>
              <a:t>W Polsce codziennie aż </a:t>
            </a:r>
            <a:r>
              <a:rPr lang="pl-PL" dirty="0">
                <a:solidFill>
                  <a:schemeClr val="accent2"/>
                </a:solidFill>
              </a:rPr>
              <a:t>280 </a:t>
            </a:r>
            <a:r>
              <a:rPr lang="pl-PL" dirty="0" smtClean="0">
                <a:solidFill>
                  <a:schemeClr val="accent2"/>
                </a:solidFill>
              </a:rPr>
              <a:t>000 </a:t>
            </a:r>
            <a:r>
              <a:rPr lang="pl-PL" dirty="0"/>
              <a:t>u</a:t>
            </a:r>
            <a:r>
              <a:rPr lang="pl-PL" dirty="0" smtClean="0"/>
              <a:t>rządzeń jest </a:t>
            </a:r>
            <a:r>
              <a:rPr lang="pl-PL" dirty="0"/>
              <a:t>infekowanych przez złośliwe oprogramowanie </a:t>
            </a:r>
            <a:r>
              <a:rPr lang="pl-PL" dirty="0" smtClean="0"/>
              <a:t>– z </a:t>
            </a:r>
            <a:r>
              <a:rPr lang="pl-PL" dirty="0"/>
              <a:t>danych CERT </a:t>
            </a:r>
            <a:r>
              <a:rPr lang="pl-PL" dirty="0" smtClean="0"/>
              <a:t>Polska.</a:t>
            </a:r>
          </a:p>
          <a:p>
            <a:pPr marL="358775" lvl="1" indent="-358775"/>
            <a:r>
              <a:rPr lang="pl-PL" dirty="0" smtClean="0"/>
              <a:t>Niektóre rodzaje złośliwego oprogramowania:</a:t>
            </a:r>
          </a:p>
          <a:p>
            <a:pPr lvl="1"/>
            <a:r>
              <a:rPr lang="pl-PL" dirty="0" smtClean="0"/>
              <a:t>wirusy</a:t>
            </a:r>
            <a:endParaRPr lang="pl-PL" dirty="0"/>
          </a:p>
          <a:p>
            <a:pPr lvl="1"/>
            <a:r>
              <a:rPr lang="pl-PL" dirty="0" err="1" smtClean="0"/>
              <a:t>warm</a:t>
            </a:r>
            <a:endParaRPr lang="pl-PL" dirty="0" smtClean="0"/>
          </a:p>
          <a:p>
            <a:pPr lvl="1"/>
            <a:r>
              <a:rPr lang="pl-PL" dirty="0" smtClean="0"/>
              <a:t>trojan</a:t>
            </a:r>
          </a:p>
          <a:p>
            <a:pPr lvl="1"/>
            <a:r>
              <a:rPr lang="pl-PL" dirty="0" smtClean="0"/>
              <a:t>spyware</a:t>
            </a:r>
          </a:p>
          <a:p>
            <a:pPr lvl="1"/>
            <a:r>
              <a:rPr lang="pl-PL" dirty="0" err="1" smtClean="0"/>
              <a:t>keylogger</a:t>
            </a:r>
            <a:endParaRPr lang="pl-PL" dirty="0" smtClean="0"/>
          </a:p>
          <a:p>
            <a:pPr lvl="1"/>
            <a:r>
              <a:rPr lang="pl-PL" dirty="0" smtClean="0"/>
              <a:t>dialer</a:t>
            </a:r>
          </a:p>
          <a:p>
            <a:pPr lvl="1"/>
            <a:endParaRPr lang="pl-PL" dirty="0" smtClean="0"/>
          </a:p>
          <a:p>
            <a:pPr lvl="1"/>
            <a:endParaRPr lang="pl-PL" dirty="0"/>
          </a:p>
          <a:p>
            <a:pPr marL="358775" lvl="1" indent="-358775"/>
            <a:endParaRPr lang="pl-PL" dirty="0" smtClean="0"/>
          </a:p>
          <a:p>
            <a:pPr lvl="1"/>
            <a:endParaRPr lang="pl-PL" dirty="0" smtClean="0"/>
          </a:p>
          <a:p>
            <a:pPr lvl="1"/>
            <a:endParaRPr lang="pl-PL" dirty="0" smtClean="0"/>
          </a:p>
          <a:p>
            <a:endParaRPr lang="pl-PL" dirty="0" smtClean="0"/>
          </a:p>
          <a:p>
            <a:endParaRPr lang="pl-PL" dirty="0" smtClean="0"/>
          </a:p>
          <a:p>
            <a:endParaRPr lang="pl-PL" dirty="0" smtClean="0"/>
          </a:p>
          <a:p>
            <a:pPr lvl="1"/>
            <a:endParaRPr lang="pl-PL" dirty="0"/>
          </a:p>
        </p:txBody>
      </p:sp>
      <p:sp>
        <p:nvSpPr>
          <p:cNvPr id="5" name="Tytuł 1"/>
          <p:cNvSpPr>
            <a:spLocks noGrp="1"/>
          </p:cNvSpPr>
          <p:nvPr>
            <p:ph type="title"/>
          </p:nvPr>
        </p:nvSpPr>
        <p:spPr>
          <a:xfrm>
            <a:off x="457200" y="270078"/>
            <a:ext cx="8686800" cy="1143000"/>
          </a:xfrm>
        </p:spPr>
        <p:txBody>
          <a:bodyPr>
            <a:normAutofit/>
          </a:bodyPr>
          <a:lstStyle/>
          <a:p>
            <a:r>
              <a:rPr lang="pl-PL" sz="3600" dirty="0" smtClean="0"/>
              <a:t>Wirusy i inne złośliwe oprogramowanie</a:t>
            </a:r>
            <a:endParaRPr lang="pl-PL" sz="1800" b="0" dirty="0">
              <a:solidFill>
                <a:schemeClr val="tx1">
                  <a:lumMod val="50000"/>
                  <a:lumOff val="50000"/>
                </a:schemeClr>
              </a:solidFill>
            </a:endParaRPr>
          </a:p>
        </p:txBody>
      </p:sp>
      <p:sp>
        <p:nvSpPr>
          <p:cNvPr id="6" name="Symbol zastępczy zawartości 2"/>
          <p:cNvSpPr txBox="1">
            <a:spLocks/>
          </p:cNvSpPr>
          <p:nvPr/>
        </p:nvSpPr>
        <p:spPr>
          <a:xfrm>
            <a:off x="4708311" y="2078072"/>
            <a:ext cx="3977510" cy="3840797"/>
          </a:xfrm>
          <a:prstGeom prst="rect">
            <a:avLst/>
          </a:prstGeom>
        </p:spPr>
        <p:txBody>
          <a:bodyPr vert="horz" lIns="91440" tIns="45720" rIns="91440" bIns="45720" rtlCol="0">
            <a:normAutofit/>
          </a:bodyPr>
          <a:lstStyle>
            <a:lvl1pPr marL="457200" indent="-457200" algn="l" defTabSz="457200" rtl="0" eaLnBrk="1" latinLnBrk="0" hangingPunct="1">
              <a:spcBef>
                <a:spcPts val="900"/>
              </a:spcBef>
              <a:spcAft>
                <a:spcPts val="600"/>
              </a:spcAft>
              <a:buFont typeface="Lucida Grande"/>
              <a:buChar char="-"/>
              <a:defRPr sz="2000" kern="1200" spc="-50">
                <a:solidFill>
                  <a:schemeClr val="tx1">
                    <a:lumMod val="75000"/>
                    <a:lumOff val="25000"/>
                  </a:schemeClr>
                </a:solidFill>
                <a:latin typeface="Arial"/>
                <a:ea typeface="+mn-ea"/>
                <a:cs typeface="Arial"/>
              </a:defRPr>
            </a:lvl1pPr>
            <a:lvl2pPr marL="982663" indent="-263525" algn="l" defTabSz="457200" rtl="0" eaLnBrk="1" latinLnBrk="0" hangingPunct="1">
              <a:spcBef>
                <a:spcPct val="20000"/>
              </a:spcBef>
              <a:buFont typeface="Wingdings" charset="2"/>
              <a:buChar char="§"/>
              <a:defRPr sz="1800" kern="1200" spc="-50">
                <a:solidFill>
                  <a:schemeClr val="tx1">
                    <a:lumMod val="65000"/>
                    <a:lumOff val="35000"/>
                  </a:schemeClr>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58775" lvl="1" indent="-358775"/>
            <a:r>
              <a:rPr lang="pl-PL" dirty="0" smtClean="0"/>
              <a:t>Mieć uruchomiony aktualny program antywirusowy</a:t>
            </a:r>
          </a:p>
          <a:p>
            <a:pPr marL="358775" lvl="1" indent="-358775"/>
            <a:r>
              <a:rPr lang="pl-PL" dirty="0" smtClean="0"/>
              <a:t>Uczulać dzieci na nieklikanie komunikatów, których nie rozumieją</a:t>
            </a:r>
          </a:p>
          <a:p>
            <a:pPr marL="358775" lvl="1" indent="-358775"/>
            <a:r>
              <a:rPr lang="pl-PL" dirty="0" smtClean="0"/>
              <a:t>Nie ściągać nielegalnych treści</a:t>
            </a:r>
          </a:p>
          <a:p>
            <a:pPr marL="358775" lvl="1" indent="-358775"/>
            <a:r>
              <a:rPr lang="pl-PL" dirty="0" smtClean="0"/>
              <a:t>Nie otwierać linków i załączników niewiadomego pochodzenia</a:t>
            </a:r>
          </a:p>
          <a:p>
            <a:endParaRPr lang="pl-PL" dirty="0" smtClean="0"/>
          </a:p>
          <a:p>
            <a:endParaRPr lang="pl-PL" dirty="0" smtClean="0"/>
          </a:p>
          <a:p>
            <a:endParaRPr lang="pl-PL" dirty="0" smtClean="0"/>
          </a:p>
          <a:p>
            <a:pPr lvl="1"/>
            <a:endParaRPr lang="pl-PL" dirty="0"/>
          </a:p>
        </p:txBody>
      </p:sp>
      <p:cxnSp>
        <p:nvCxnSpPr>
          <p:cNvPr id="3" name="Łącznik prosty 2"/>
          <p:cNvCxnSpPr/>
          <p:nvPr/>
        </p:nvCxnSpPr>
        <p:spPr>
          <a:xfrm>
            <a:off x="4460369" y="1413079"/>
            <a:ext cx="0" cy="5077729"/>
          </a:xfrm>
          <a:prstGeom prst="line">
            <a:avLst/>
          </a:prstGeom>
        </p:spPr>
        <p:style>
          <a:lnRef idx="2">
            <a:schemeClr val="dk1"/>
          </a:lnRef>
          <a:fillRef idx="0">
            <a:schemeClr val="dk1"/>
          </a:fillRef>
          <a:effectRef idx="1">
            <a:schemeClr val="dk1"/>
          </a:effectRef>
          <a:fontRef idx="minor">
            <a:schemeClr val="tx1"/>
          </a:fontRef>
        </p:style>
      </p:cxnSp>
      <p:sp>
        <p:nvSpPr>
          <p:cNvPr id="7" name="Symbol zastępczy zawartości 2"/>
          <p:cNvSpPr txBox="1">
            <a:spLocks/>
          </p:cNvSpPr>
          <p:nvPr/>
        </p:nvSpPr>
        <p:spPr>
          <a:xfrm>
            <a:off x="489952" y="1449501"/>
            <a:ext cx="3977510" cy="705550"/>
          </a:xfrm>
          <a:prstGeom prst="rect">
            <a:avLst/>
          </a:prstGeom>
        </p:spPr>
        <p:txBody>
          <a:bodyPr vert="horz" lIns="91440" tIns="45720" rIns="91440" bIns="45720" rtlCol="0">
            <a:normAutofit/>
          </a:bodyPr>
          <a:lstStyle>
            <a:lvl1pPr marL="457200" indent="-457200" algn="l" defTabSz="457200" rtl="0" eaLnBrk="1" latinLnBrk="0" hangingPunct="1">
              <a:spcBef>
                <a:spcPts val="900"/>
              </a:spcBef>
              <a:spcAft>
                <a:spcPts val="600"/>
              </a:spcAft>
              <a:buFont typeface="Lucida Grande"/>
              <a:buChar char="-"/>
              <a:defRPr sz="2000" kern="1200" spc="-50">
                <a:solidFill>
                  <a:schemeClr val="tx1">
                    <a:lumMod val="75000"/>
                    <a:lumOff val="25000"/>
                  </a:schemeClr>
                </a:solidFill>
                <a:latin typeface="Arial"/>
                <a:ea typeface="+mn-ea"/>
                <a:cs typeface="Arial"/>
              </a:defRPr>
            </a:lvl1pPr>
            <a:lvl2pPr marL="982663" indent="-263525" algn="l" defTabSz="457200" rtl="0" eaLnBrk="1" latinLnBrk="0" hangingPunct="1">
              <a:spcBef>
                <a:spcPct val="20000"/>
              </a:spcBef>
              <a:buFont typeface="Wingdings" charset="2"/>
              <a:buChar char="§"/>
              <a:defRPr sz="1800" kern="1200" spc="-50">
                <a:solidFill>
                  <a:schemeClr val="tx1">
                    <a:lumMod val="65000"/>
                    <a:lumOff val="35000"/>
                  </a:schemeClr>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buNone/>
              <a:tabLst>
                <a:tab pos="90488" algn="l"/>
              </a:tabLst>
            </a:pPr>
            <a:r>
              <a:rPr lang="pl-PL" sz="2800" dirty="0" smtClean="0"/>
              <a:t>		Na czym polega</a:t>
            </a:r>
            <a:endParaRPr lang="pl-PL" sz="2800" dirty="0"/>
          </a:p>
        </p:txBody>
      </p:sp>
      <p:sp>
        <p:nvSpPr>
          <p:cNvPr id="8" name="Symbol zastępczy zawartości 2"/>
          <p:cNvSpPr txBox="1">
            <a:spLocks/>
          </p:cNvSpPr>
          <p:nvPr/>
        </p:nvSpPr>
        <p:spPr>
          <a:xfrm>
            <a:off x="4709141" y="1447942"/>
            <a:ext cx="3977510" cy="705550"/>
          </a:xfrm>
          <a:prstGeom prst="rect">
            <a:avLst/>
          </a:prstGeom>
        </p:spPr>
        <p:txBody>
          <a:bodyPr vert="horz" lIns="91440" tIns="45720" rIns="91440" bIns="45720" rtlCol="0">
            <a:normAutofit/>
          </a:bodyPr>
          <a:lstStyle>
            <a:lvl1pPr marL="457200" indent="-457200" algn="l" defTabSz="457200" rtl="0" eaLnBrk="1" latinLnBrk="0" hangingPunct="1">
              <a:spcBef>
                <a:spcPts val="900"/>
              </a:spcBef>
              <a:spcAft>
                <a:spcPts val="600"/>
              </a:spcAft>
              <a:buFont typeface="Lucida Grande"/>
              <a:buChar char="-"/>
              <a:defRPr sz="2000" kern="1200" spc="-50">
                <a:solidFill>
                  <a:schemeClr val="tx1">
                    <a:lumMod val="75000"/>
                    <a:lumOff val="25000"/>
                  </a:schemeClr>
                </a:solidFill>
                <a:latin typeface="Arial"/>
                <a:ea typeface="+mn-ea"/>
                <a:cs typeface="Arial"/>
              </a:defRPr>
            </a:lvl1pPr>
            <a:lvl2pPr marL="982663" indent="-263525" algn="l" defTabSz="457200" rtl="0" eaLnBrk="1" latinLnBrk="0" hangingPunct="1">
              <a:spcBef>
                <a:spcPct val="20000"/>
              </a:spcBef>
              <a:buFont typeface="Wingdings" charset="2"/>
              <a:buChar char="§"/>
              <a:defRPr sz="1800" kern="1200" spc="-50">
                <a:solidFill>
                  <a:schemeClr val="tx1">
                    <a:lumMod val="65000"/>
                    <a:lumOff val="35000"/>
                  </a:schemeClr>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buNone/>
            </a:pPr>
            <a:r>
              <a:rPr lang="pl-PL" sz="2800" dirty="0" smtClean="0"/>
              <a:t>		Co robić</a:t>
            </a:r>
            <a:endParaRPr lang="pl-PL" sz="2800" dirty="0"/>
          </a:p>
        </p:txBody>
      </p:sp>
      <p:pic>
        <p:nvPicPr>
          <p:cNvPr id="2" name="Obraz 1" descr="AA002733.png"/>
          <p:cNvPicPr>
            <a:picLocks noChangeAspect="1"/>
          </p:cNvPicPr>
          <p:nvPr/>
        </p:nvPicPr>
        <p:blipFill>
          <a:blip r:embed="rId3" cstate="screen">
            <a:extLst>
              <a:ext uri="{28A0092B-C50C-407E-A947-70E740481C1C}">
                <a14:useLocalDpi xmlns="" xmlns:a14="http://schemas.microsoft.com/office/drawing/2010/main"/>
              </a:ext>
            </a:extLst>
          </a:blip>
          <a:stretch>
            <a:fillRect/>
          </a:stretch>
        </p:blipFill>
        <p:spPr>
          <a:xfrm rot="19784428">
            <a:off x="125164" y="1541811"/>
            <a:ext cx="734963" cy="459352"/>
          </a:xfrm>
          <a:prstGeom prst="rect">
            <a:avLst/>
          </a:prstGeom>
        </p:spPr>
      </p:pic>
      <p:pic>
        <p:nvPicPr>
          <p:cNvPr id="9" name="Obraz 8" descr="ED000083.png"/>
          <p:cNvPicPr>
            <a:picLocks noChangeAspect="1"/>
          </p:cNvPicPr>
          <p:nvPr/>
        </p:nvPicPr>
        <p:blipFill>
          <a:blip r:embed="rId4" cstate="screen">
            <a:extLst>
              <a:ext uri="{28A0092B-C50C-407E-A947-70E740481C1C}">
                <a14:useLocalDpi xmlns="" xmlns:a14="http://schemas.microsoft.com/office/drawing/2010/main"/>
              </a:ext>
            </a:extLst>
          </a:blip>
          <a:stretch>
            <a:fillRect/>
          </a:stretch>
        </p:blipFill>
        <p:spPr>
          <a:xfrm>
            <a:off x="4709141" y="1418786"/>
            <a:ext cx="790289" cy="736265"/>
          </a:xfrm>
          <a:prstGeom prst="rect">
            <a:avLst/>
          </a:prstGeom>
        </p:spPr>
      </p:pic>
    </p:spTree>
    <p:extLst>
      <p:ext uri="{BB962C8B-B14F-4D97-AF65-F5344CB8AC3E}">
        <p14:creationId xmlns="" xmlns:p14="http://schemas.microsoft.com/office/powerpoint/2010/main" val="3514660571"/>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descr="Fotolia_82607314_M.jp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1146048" y="0"/>
            <a:ext cx="10290048" cy="6858000"/>
          </a:xfrm>
          <a:prstGeom prst="rect">
            <a:avLst/>
          </a:prstGeom>
        </p:spPr>
      </p:pic>
      <p:sp>
        <p:nvSpPr>
          <p:cNvPr id="3" name="Symbol zastępczy zawartości 2"/>
          <p:cNvSpPr>
            <a:spLocks noGrp="1"/>
          </p:cNvSpPr>
          <p:nvPr>
            <p:ph idx="1"/>
          </p:nvPr>
        </p:nvSpPr>
        <p:spPr/>
        <p:txBody>
          <a:bodyPr/>
          <a:lstStyle/>
          <a:p>
            <a:endParaRPr lang="pl-PL"/>
          </a:p>
        </p:txBody>
      </p:sp>
      <p:sp>
        <p:nvSpPr>
          <p:cNvPr id="5" name="PoleTekstowe 4"/>
          <p:cNvSpPr txBox="1"/>
          <p:nvPr/>
        </p:nvSpPr>
        <p:spPr>
          <a:xfrm>
            <a:off x="-1099857" y="4661882"/>
            <a:ext cx="9951993" cy="1938992"/>
          </a:xfrm>
          <a:prstGeom prst="rect">
            <a:avLst/>
          </a:prstGeom>
          <a:solidFill>
            <a:srgbClr val="000000"/>
          </a:solidFill>
        </p:spPr>
        <p:txBody>
          <a:bodyPr wrap="square" rtlCol="0">
            <a:spAutoFit/>
          </a:bodyPr>
          <a:lstStyle/>
          <a:p>
            <a:pPr marL="1166813"/>
            <a:r>
              <a:rPr lang="pl-PL" sz="6000" dirty="0" smtClean="0">
                <a:solidFill>
                  <a:srgbClr val="FFFFFF"/>
                </a:solidFill>
                <a:latin typeface="Arial"/>
                <a:cs typeface="Arial"/>
              </a:rPr>
              <a:t>Ergonomia korzystania </a:t>
            </a:r>
            <a:br>
              <a:rPr lang="pl-PL" sz="6000" dirty="0" smtClean="0">
                <a:solidFill>
                  <a:srgbClr val="FFFFFF"/>
                </a:solidFill>
                <a:latin typeface="Arial"/>
                <a:cs typeface="Arial"/>
              </a:rPr>
            </a:br>
            <a:r>
              <a:rPr lang="pl-PL" sz="6000" dirty="0" smtClean="0">
                <a:solidFill>
                  <a:srgbClr val="FFFFFF"/>
                </a:solidFill>
                <a:latin typeface="Arial"/>
                <a:cs typeface="Arial"/>
              </a:rPr>
              <a:t>z urządzeń cyfrowych</a:t>
            </a:r>
            <a:endParaRPr lang="pl-PL" sz="6000" dirty="0">
              <a:solidFill>
                <a:srgbClr val="FFFFFF"/>
              </a:solidFill>
              <a:latin typeface="Arial"/>
              <a:cs typeface="Arial"/>
            </a:endParaRPr>
          </a:p>
        </p:txBody>
      </p:sp>
    </p:spTree>
    <p:extLst>
      <p:ext uri="{BB962C8B-B14F-4D97-AF65-F5344CB8AC3E}">
        <p14:creationId xmlns="" xmlns:p14="http://schemas.microsoft.com/office/powerpoint/2010/main" val="18777804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zawartości 2"/>
          <p:cNvSpPr>
            <a:spLocks noGrp="1"/>
          </p:cNvSpPr>
          <p:nvPr>
            <p:ph idx="1"/>
          </p:nvPr>
        </p:nvSpPr>
        <p:spPr>
          <a:xfrm>
            <a:off x="482859" y="2065245"/>
            <a:ext cx="3977510" cy="3840798"/>
          </a:xfrm>
        </p:spPr>
        <p:txBody>
          <a:bodyPr>
            <a:normAutofit/>
          </a:bodyPr>
          <a:lstStyle/>
          <a:p>
            <a:pPr marL="358775" lvl="1" indent="-358775"/>
            <a:r>
              <a:rPr lang="pl-PL" dirty="0" smtClean="0"/>
              <a:t>Niewłaściwe korzystanie</a:t>
            </a:r>
            <a:br>
              <a:rPr lang="pl-PL" dirty="0" smtClean="0"/>
            </a:br>
            <a:r>
              <a:rPr lang="pl-PL" dirty="0" smtClean="0"/>
              <a:t>z urządzeń elektronicznych może prowadzić do utraty zdrowia:</a:t>
            </a:r>
          </a:p>
          <a:p>
            <a:pPr lvl="1"/>
            <a:r>
              <a:rPr lang="pl-PL" dirty="0"/>
              <a:t>w</a:t>
            </a:r>
            <a:r>
              <a:rPr lang="pl-PL" dirty="0" smtClean="0"/>
              <a:t>ady postawy</a:t>
            </a:r>
            <a:endParaRPr lang="pl-PL" dirty="0"/>
          </a:p>
          <a:p>
            <a:pPr lvl="1"/>
            <a:r>
              <a:rPr lang="pl-PL" dirty="0"/>
              <a:t>w</a:t>
            </a:r>
            <a:r>
              <a:rPr lang="pl-PL" dirty="0" smtClean="0"/>
              <a:t>ady wzroku</a:t>
            </a:r>
          </a:p>
          <a:p>
            <a:pPr lvl="1"/>
            <a:r>
              <a:rPr lang="pl-PL" dirty="0"/>
              <a:t>u</a:t>
            </a:r>
            <a:r>
              <a:rPr lang="pl-PL" dirty="0" smtClean="0"/>
              <a:t>szkodzenie słuchu</a:t>
            </a:r>
          </a:p>
          <a:p>
            <a:pPr lvl="1"/>
            <a:r>
              <a:rPr lang="is-IS" dirty="0" smtClean="0"/>
              <a:t>…</a:t>
            </a:r>
            <a:endParaRPr lang="pl-PL" dirty="0" smtClean="0"/>
          </a:p>
          <a:p>
            <a:pPr lvl="1"/>
            <a:endParaRPr lang="pl-PL" dirty="0"/>
          </a:p>
          <a:p>
            <a:pPr marL="358775" lvl="1" indent="-358775"/>
            <a:endParaRPr lang="pl-PL" dirty="0" smtClean="0"/>
          </a:p>
          <a:p>
            <a:pPr lvl="1"/>
            <a:endParaRPr lang="pl-PL" dirty="0" smtClean="0"/>
          </a:p>
          <a:p>
            <a:pPr lvl="1"/>
            <a:endParaRPr lang="pl-PL" dirty="0" smtClean="0"/>
          </a:p>
          <a:p>
            <a:endParaRPr lang="pl-PL" dirty="0" smtClean="0"/>
          </a:p>
          <a:p>
            <a:endParaRPr lang="pl-PL" dirty="0" smtClean="0"/>
          </a:p>
          <a:p>
            <a:endParaRPr lang="pl-PL" dirty="0" smtClean="0"/>
          </a:p>
          <a:p>
            <a:pPr lvl="1"/>
            <a:endParaRPr lang="pl-PL" dirty="0"/>
          </a:p>
        </p:txBody>
      </p:sp>
      <p:sp>
        <p:nvSpPr>
          <p:cNvPr id="5" name="Tytuł 1"/>
          <p:cNvSpPr>
            <a:spLocks noGrp="1"/>
          </p:cNvSpPr>
          <p:nvPr>
            <p:ph type="title"/>
          </p:nvPr>
        </p:nvSpPr>
        <p:spPr>
          <a:xfrm>
            <a:off x="457200" y="270078"/>
            <a:ext cx="8686800" cy="1143000"/>
          </a:xfrm>
        </p:spPr>
        <p:txBody>
          <a:bodyPr>
            <a:normAutofit fontScale="90000"/>
          </a:bodyPr>
          <a:lstStyle/>
          <a:p>
            <a:r>
              <a:rPr lang="pl-PL" sz="3600" dirty="0" smtClean="0"/>
              <a:t>Ergonomia korzystania z urządzeń cyfrowych</a:t>
            </a:r>
            <a:endParaRPr lang="pl-PL" sz="1800" b="0" dirty="0">
              <a:solidFill>
                <a:schemeClr val="tx1">
                  <a:lumMod val="50000"/>
                  <a:lumOff val="50000"/>
                </a:schemeClr>
              </a:solidFill>
            </a:endParaRPr>
          </a:p>
        </p:txBody>
      </p:sp>
      <p:sp>
        <p:nvSpPr>
          <p:cNvPr id="6" name="Symbol zastępczy zawartości 2"/>
          <p:cNvSpPr txBox="1">
            <a:spLocks/>
          </p:cNvSpPr>
          <p:nvPr/>
        </p:nvSpPr>
        <p:spPr>
          <a:xfrm>
            <a:off x="4708311" y="2078072"/>
            <a:ext cx="3977510" cy="3840797"/>
          </a:xfrm>
          <a:prstGeom prst="rect">
            <a:avLst/>
          </a:prstGeom>
        </p:spPr>
        <p:txBody>
          <a:bodyPr vert="horz" lIns="91440" tIns="45720" rIns="91440" bIns="45720" rtlCol="0">
            <a:normAutofit/>
          </a:bodyPr>
          <a:lstStyle>
            <a:lvl1pPr marL="457200" indent="-457200" algn="l" defTabSz="457200" rtl="0" eaLnBrk="1" latinLnBrk="0" hangingPunct="1">
              <a:spcBef>
                <a:spcPts val="900"/>
              </a:spcBef>
              <a:spcAft>
                <a:spcPts val="600"/>
              </a:spcAft>
              <a:buFont typeface="Lucida Grande"/>
              <a:buChar char="-"/>
              <a:defRPr sz="2000" kern="1200" spc="-50">
                <a:solidFill>
                  <a:schemeClr val="tx1">
                    <a:lumMod val="75000"/>
                    <a:lumOff val="25000"/>
                  </a:schemeClr>
                </a:solidFill>
                <a:latin typeface="Arial"/>
                <a:ea typeface="+mn-ea"/>
                <a:cs typeface="Arial"/>
              </a:defRPr>
            </a:lvl1pPr>
            <a:lvl2pPr marL="982663" indent="-263525" algn="l" defTabSz="457200" rtl="0" eaLnBrk="1" latinLnBrk="0" hangingPunct="1">
              <a:spcBef>
                <a:spcPct val="20000"/>
              </a:spcBef>
              <a:buFont typeface="Wingdings" charset="2"/>
              <a:buChar char="§"/>
              <a:defRPr sz="1800" kern="1200" spc="-50">
                <a:solidFill>
                  <a:schemeClr val="tx1">
                    <a:lumMod val="65000"/>
                    <a:lumOff val="35000"/>
                  </a:schemeClr>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58775" lvl="1" indent="-358775"/>
            <a:r>
              <a:rPr lang="pl-PL" dirty="0" smtClean="0"/>
              <a:t>Pilnować prawidłowej postawy dziecka</a:t>
            </a:r>
          </a:p>
          <a:p>
            <a:pPr marL="358775" lvl="1" indent="-358775"/>
            <a:r>
              <a:rPr lang="pl-PL" dirty="0" smtClean="0"/>
              <a:t>Dbać o to, żeby dziecko nie korzystało z urządzeń elektronicznych bez dodatkowego źródła światła</a:t>
            </a:r>
          </a:p>
          <a:p>
            <a:pPr marL="358775" lvl="1" indent="-358775"/>
            <a:r>
              <a:rPr lang="pl-PL" dirty="0" smtClean="0"/>
              <a:t>Pilnować, żeby nie korzystało </a:t>
            </a:r>
            <a:br>
              <a:rPr lang="pl-PL" dirty="0" smtClean="0"/>
            </a:br>
            <a:r>
              <a:rPr lang="pl-PL" dirty="0" smtClean="0"/>
              <a:t>z słuchawek z maksymalnie ustawioną głośnością</a:t>
            </a:r>
          </a:p>
          <a:p>
            <a:pPr marL="358775" lvl="1" indent="-358775"/>
            <a:r>
              <a:rPr lang="pl-PL" dirty="0" smtClean="0"/>
              <a:t>Przypominać dzieciom o przerwach co 30 minut</a:t>
            </a:r>
          </a:p>
          <a:p>
            <a:endParaRPr lang="pl-PL" dirty="0" smtClean="0"/>
          </a:p>
          <a:p>
            <a:endParaRPr lang="pl-PL" dirty="0" smtClean="0"/>
          </a:p>
          <a:p>
            <a:endParaRPr lang="pl-PL" dirty="0" smtClean="0"/>
          </a:p>
          <a:p>
            <a:pPr lvl="1"/>
            <a:endParaRPr lang="pl-PL" dirty="0"/>
          </a:p>
        </p:txBody>
      </p:sp>
      <p:cxnSp>
        <p:nvCxnSpPr>
          <p:cNvPr id="3" name="Łącznik prosty 2"/>
          <p:cNvCxnSpPr/>
          <p:nvPr/>
        </p:nvCxnSpPr>
        <p:spPr>
          <a:xfrm>
            <a:off x="4460369" y="1413079"/>
            <a:ext cx="0" cy="5077729"/>
          </a:xfrm>
          <a:prstGeom prst="line">
            <a:avLst/>
          </a:prstGeom>
        </p:spPr>
        <p:style>
          <a:lnRef idx="2">
            <a:schemeClr val="dk1"/>
          </a:lnRef>
          <a:fillRef idx="0">
            <a:schemeClr val="dk1"/>
          </a:fillRef>
          <a:effectRef idx="1">
            <a:schemeClr val="dk1"/>
          </a:effectRef>
          <a:fontRef idx="minor">
            <a:schemeClr val="tx1"/>
          </a:fontRef>
        </p:style>
      </p:cxnSp>
      <p:sp>
        <p:nvSpPr>
          <p:cNvPr id="7" name="Symbol zastępczy zawartości 2"/>
          <p:cNvSpPr txBox="1">
            <a:spLocks/>
          </p:cNvSpPr>
          <p:nvPr/>
        </p:nvSpPr>
        <p:spPr>
          <a:xfrm>
            <a:off x="489952" y="1449501"/>
            <a:ext cx="3977510" cy="705550"/>
          </a:xfrm>
          <a:prstGeom prst="rect">
            <a:avLst/>
          </a:prstGeom>
        </p:spPr>
        <p:txBody>
          <a:bodyPr vert="horz" lIns="91440" tIns="45720" rIns="91440" bIns="45720" rtlCol="0">
            <a:normAutofit/>
          </a:bodyPr>
          <a:lstStyle>
            <a:lvl1pPr marL="457200" indent="-457200" algn="l" defTabSz="457200" rtl="0" eaLnBrk="1" latinLnBrk="0" hangingPunct="1">
              <a:spcBef>
                <a:spcPts val="900"/>
              </a:spcBef>
              <a:spcAft>
                <a:spcPts val="600"/>
              </a:spcAft>
              <a:buFont typeface="Lucida Grande"/>
              <a:buChar char="-"/>
              <a:defRPr sz="2000" kern="1200" spc="-50">
                <a:solidFill>
                  <a:schemeClr val="tx1">
                    <a:lumMod val="75000"/>
                    <a:lumOff val="25000"/>
                  </a:schemeClr>
                </a:solidFill>
                <a:latin typeface="Arial"/>
                <a:ea typeface="+mn-ea"/>
                <a:cs typeface="Arial"/>
              </a:defRPr>
            </a:lvl1pPr>
            <a:lvl2pPr marL="982663" indent="-263525" algn="l" defTabSz="457200" rtl="0" eaLnBrk="1" latinLnBrk="0" hangingPunct="1">
              <a:spcBef>
                <a:spcPct val="20000"/>
              </a:spcBef>
              <a:buFont typeface="Wingdings" charset="2"/>
              <a:buChar char="§"/>
              <a:defRPr sz="1800" kern="1200" spc="-50">
                <a:solidFill>
                  <a:schemeClr val="tx1">
                    <a:lumMod val="65000"/>
                    <a:lumOff val="35000"/>
                  </a:schemeClr>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buNone/>
              <a:tabLst>
                <a:tab pos="90488" algn="l"/>
              </a:tabLst>
            </a:pPr>
            <a:r>
              <a:rPr lang="pl-PL" sz="2800" dirty="0" smtClean="0"/>
              <a:t>		Na czym polega</a:t>
            </a:r>
            <a:endParaRPr lang="pl-PL" sz="2800" dirty="0"/>
          </a:p>
        </p:txBody>
      </p:sp>
      <p:sp>
        <p:nvSpPr>
          <p:cNvPr id="8" name="Symbol zastępczy zawartości 2"/>
          <p:cNvSpPr txBox="1">
            <a:spLocks/>
          </p:cNvSpPr>
          <p:nvPr/>
        </p:nvSpPr>
        <p:spPr>
          <a:xfrm>
            <a:off x="4709141" y="1447942"/>
            <a:ext cx="3977510" cy="705550"/>
          </a:xfrm>
          <a:prstGeom prst="rect">
            <a:avLst/>
          </a:prstGeom>
        </p:spPr>
        <p:txBody>
          <a:bodyPr vert="horz" lIns="91440" tIns="45720" rIns="91440" bIns="45720" rtlCol="0">
            <a:normAutofit/>
          </a:bodyPr>
          <a:lstStyle>
            <a:lvl1pPr marL="457200" indent="-457200" algn="l" defTabSz="457200" rtl="0" eaLnBrk="1" latinLnBrk="0" hangingPunct="1">
              <a:spcBef>
                <a:spcPts val="900"/>
              </a:spcBef>
              <a:spcAft>
                <a:spcPts val="600"/>
              </a:spcAft>
              <a:buFont typeface="Lucida Grande"/>
              <a:buChar char="-"/>
              <a:defRPr sz="2000" kern="1200" spc="-50">
                <a:solidFill>
                  <a:schemeClr val="tx1">
                    <a:lumMod val="75000"/>
                    <a:lumOff val="25000"/>
                  </a:schemeClr>
                </a:solidFill>
                <a:latin typeface="Arial"/>
                <a:ea typeface="+mn-ea"/>
                <a:cs typeface="Arial"/>
              </a:defRPr>
            </a:lvl1pPr>
            <a:lvl2pPr marL="982663" indent="-263525" algn="l" defTabSz="457200" rtl="0" eaLnBrk="1" latinLnBrk="0" hangingPunct="1">
              <a:spcBef>
                <a:spcPct val="20000"/>
              </a:spcBef>
              <a:buFont typeface="Wingdings" charset="2"/>
              <a:buChar char="§"/>
              <a:defRPr sz="1800" kern="1200" spc="-50">
                <a:solidFill>
                  <a:schemeClr val="tx1">
                    <a:lumMod val="65000"/>
                    <a:lumOff val="35000"/>
                  </a:schemeClr>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buNone/>
            </a:pPr>
            <a:r>
              <a:rPr lang="pl-PL" sz="2800" dirty="0" smtClean="0"/>
              <a:t>		Co robić</a:t>
            </a:r>
            <a:endParaRPr lang="pl-PL" sz="2800" dirty="0"/>
          </a:p>
        </p:txBody>
      </p:sp>
      <p:pic>
        <p:nvPicPr>
          <p:cNvPr id="2" name="Obraz 1" descr="AA002733.png"/>
          <p:cNvPicPr>
            <a:picLocks noChangeAspect="1"/>
          </p:cNvPicPr>
          <p:nvPr/>
        </p:nvPicPr>
        <p:blipFill>
          <a:blip r:embed="rId3" cstate="screen">
            <a:extLst>
              <a:ext uri="{28A0092B-C50C-407E-A947-70E740481C1C}">
                <a14:useLocalDpi xmlns="" xmlns:a14="http://schemas.microsoft.com/office/drawing/2010/main"/>
              </a:ext>
            </a:extLst>
          </a:blip>
          <a:stretch>
            <a:fillRect/>
          </a:stretch>
        </p:blipFill>
        <p:spPr>
          <a:xfrm rot="19784428">
            <a:off x="125164" y="1541811"/>
            <a:ext cx="734963" cy="459352"/>
          </a:xfrm>
          <a:prstGeom prst="rect">
            <a:avLst/>
          </a:prstGeom>
        </p:spPr>
      </p:pic>
      <p:pic>
        <p:nvPicPr>
          <p:cNvPr id="9" name="Obraz 8" descr="ED000083.png"/>
          <p:cNvPicPr>
            <a:picLocks noChangeAspect="1"/>
          </p:cNvPicPr>
          <p:nvPr/>
        </p:nvPicPr>
        <p:blipFill>
          <a:blip r:embed="rId4" cstate="screen">
            <a:extLst>
              <a:ext uri="{28A0092B-C50C-407E-A947-70E740481C1C}">
                <a14:useLocalDpi xmlns="" xmlns:a14="http://schemas.microsoft.com/office/drawing/2010/main"/>
              </a:ext>
            </a:extLst>
          </a:blip>
          <a:stretch>
            <a:fillRect/>
          </a:stretch>
        </p:blipFill>
        <p:spPr>
          <a:xfrm>
            <a:off x="4709141" y="1418786"/>
            <a:ext cx="790289" cy="736265"/>
          </a:xfrm>
          <a:prstGeom prst="rect">
            <a:avLst/>
          </a:prstGeom>
        </p:spPr>
      </p:pic>
    </p:spTree>
    <p:extLst>
      <p:ext uri="{BB962C8B-B14F-4D97-AF65-F5344CB8AC3E}">
        <p14:creationId xmlns="" xmlns:p14="http://schemas.microsoft.com/office/powerpoint/2010/main" val="176529749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a:lstStyle/>
          <a:p>
            <a:endParaRPr lang="pl-PL"/>
          </a:p>
        </p:txBody>
      </p:sp>
      <p:pic>
        <p:nvPicPr>
          <p:cNvPr id="4" name="Obraz 3" descr="Fotolia_78144647_M.jp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1019935" y="0"/>
            <a:ext cx="10163935" cy="6858000"/>
          </a:xfrm>
          <a:prstGeom prst="rect">
            <a:avLst/>
          </a:prstGeom>
        </p:spPr>
      </p:pic>
      <p:sp>
        <p:nvSpPr>
          <p:cNvPr id="5" name="PoleTekstowe 4"/>
          <p:cNvSpPr txBox="1"/>
          <p:nvPr/>
        </p:nvSpPr>
        <p:spPr>
          <a:xfrm>
            <a:off x="-1099856" y="4661882"/>
            <a:ext cx="7373326" cy="1938992"/>
          </a:xfrm>
          <a:prstGeom prst="rect">
            <a:avLst/>
          </a:prstGeom>
          <a:solidFill>
            <a:srgbClr val="000000"/>
          </a:solidFill>
        </p:spPr>
        <p:txBody>
          <a:bodyPr wrap="square" rtlCol="0">
            <a:spAutoFit/>
          </a:bodyPr>
          <a:lstStyle/>
          <a:p>
            <a:pPr marL="1166813"/>
            <a:r>
              <a:rPr lang="pl-PL" sz="6000" dirty="0" smtClean="0">
                <a:solidFill>
                  <a:srgbClr val="FFFFFF"/>
                </a:solidFill>
                <a:latin typeface="Arial"/>
                <a:cs typeface="Arial"/>
              </a:rPr>
              <a:t>Naruszanie praw autorskich</a:t>
            </a:r>
            <a:endParaRPr lang="pl-PL" sz="6000" dirty="0">
              <a:solidFill>
                <a:srgbClr val="FFFFFF"/>
              </a:solidFill>
              <a:latin typeface="Arial"/>
              <a:cs typeface="Arial"/>
            </a:endParaRPr>
          </a:p>
        </p:txBody>
      </p:sp>
    </p:spTree>
    <p:extLst>
      <p:ext uri="{BB962C8B-B14F-4D97-AF65-F5344CB8AC3E}">
        <p14:creationId xmlns="" xmlns:p14="http://schemas.microsoft.com/office/powerpoint/2010/main" val="8018397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zawartości 2"/>
          <p:cNvSpPr>
            <a:spLocks noGrp="1"/>
          </p:cNvSpPr>
          <p:nvPr>
            <p:ph idx="1"/>
          </p:nvPr>
        </p:nvSpPr>
        <p:spPr>
          <a:xfrm>
            <a:off x="482859" y="2065245"/>
            <a:ext cx="3977510" cy="3840798"/>
          </a:xfrm>
        </p:spPr>
        <p:txBody>
          <a:bodyPr>
            <a:normAutofit lnSpcReduction="10000"/>
          </a:bodyPr>
          <a:lstStyle/>
          <a:p>
            <a:pPr marL="358775" lvl="1" indent="-358775"/>
            <a:r>
              <a:rPr lang="pl-PL" dirty="0" smtClean="0"/>
              <a:t>Prawa autorskie są chronione </a:t>
            </a:r>
          </a:p>
          <a:p>
            <a:pPr marL="358775" lvl="1" indent="-358775"/>
            <a:r>
              <a:rPr lang="pl-PL" dirty="0" smtClean="0"/>
              <a:t>Za złamanie praw autorskich grozi kara do 5 lat pozbawienia wolności</a:t>
            </a:r>
          </a:p>
          <a:p>
            <a:pPr marL="358775" lvl="1" indent="-358775"/>
            <a:r>
              <a:rPr lang="pl-PL" dirty="0" smtClean="0"/>
              <a:t>Uczniowie łamią prawa autorskie poprzez:</a:t>
            </a:r>
          </a:p>
          <a:p>
            <a:pPr lvl="1"/>
            <a:r>
              <a:rPr lang="pl-PL" dirty="0"/>
              <a:t>ś</a:t>
            </a:r>
            <a:r>
              <a:rPr lang="pl-PL" dirty="0" smtClean="0"/>
              <a:t>ciąganie pirackich gier, muzyki i filmów</a:t>
            </a:r>
            <a:endParaRPr lang="pl-PL" dirty="0"/>
          </a:p>
          <a:p>
            <a:pPr lvl="1"/>
            <a:r>
              <a:rPr lang="pl-PL" dirty="0"/>
              <a:t>w</a:t>
            </a:r>
            <a:r>
              <a:rPr lang="pl-PL" dirty="0" smtClean="0"/>
              <a:t>ykorzystywanie materiałów znalezionych w Internecie, takich jak: zdjęcia, artykuły, filmy, etc. </a:t>
            </a:r>
          </a:p>
          <a:p>
            <a:pPr lvl="1"/>
            <a:r>
              <a:rPr lang="pl-PL" dirty="0"/>
              <a:t>ś</a:t>
            </a:r>
            <a:r>
              <a:rPr lang="pl-PL" dirty="0" smtClean="0"/>
              <a:t>ciąganie gotowych prac domowych z portali typu </a:t>
            </a:r>
            <a:r>
              <a:rPr lang="pl-PL" dirty="0" err="1" smtClean="0"/>
              <a:t>ściąga.pl</a:t>
            </a:r>
            <a:r>
              <a:rPr lang="pl-PL" dirty="0" smtClean="0"/>
              <a:t> lub </a:t>
            </a:r>
            <a:r>
              <a:rPr lang="pl-PL" dirty="0" err="1" smtClean="0"/>
              <a:t>zadane.pl</a:t>
            </a:r>
            <a:endParaRPr lang="pl-PL" dirty="0" smtClean="0"/>
          </a:p>
          <a:p>
            <a:pPr marL="719138" lvl="1" indent="0">
              <a:buNone/>
            </a:pPr>
            <a:endParaRPr lang="pl-PL" dirty="0" smtClean="0"/>
          </a:p>
          <a:p>
            <a:pPr lvl="1"/>
            <a:endParaRPr lang="pl-PL" dirty="0"/>
          </a:p>
          <a:p>
            <a:pPr marL="358775" lvl="1" indent="-358775"/>
            <a:endParaRPr lang="pl-PL" dirty="0" smtClean="0"/>
          </a:p>
          <a:p>
            <a:pPr lvl="1"/>
            <a:endParaRPr lang="pl-PL" dirty="0" smtClean="0"/>
          </a:p>
          <a:p>
            <a:pPr lvl="1"/>
            <a:endParaRPr lang="pl-PL" dirty="0" smtClean="0"/>
          </a:p>
          <a:p>
            <a:endParaRPr lang="pl-PL" dirty="0" smtClean="0"/>
          </a:p>
          <a:p>
            <a:endParaRPr lang="pl-PL" dirty="0" smtClean="0"/>
          </a:p>
          <a:p>
            <a:endParaRPr lang="pl-PL" dirty="0" smtClean="0"/>
          </a:p>
          <a:p>
            <a:pPr lvl="1"/>
            <a:endParaRPr lang="pl-PL" dirty="0"/>
          </a:p>
        </p:txBody>
      </p:sp>
      <p:sp>
        <p:nvSpPr>
          <p:cNvPr id="5" name="Tytuł 1"/>
          <p:cNvSpPr>
            <a:spLocks noGrp="1"/>
          </p:cNvSpPr>
          <p:nvPr>
            <p:ph type="title"/>
          </p:nvPr>
        </p:nvSpPr>
        <p:spPr>
          <a:xfrm>
            <a:off x="457200" y="270078"/>
            <a:ext cx="8686800" cy="1143000"/>
          </a:xfrm>
        </p:spPr>
        <p:txBody>
          <a:bodyPr>
            <a:normAutofit/>
          </a:bodyPr>
          <a:lstStyle/>
          <a:p>
            <a:r>
              <a:rPr lang="pl-PL" sz="3600" dirty="0" smtClean="0"/>
              <a:t>Naruszanie praw autorskich</a:t>
            </a:r>
            <a:endParaRPr lang="pl-PL" sz="1800" b="0" dirty="0">
              <a:solidFill>
                <a:schemeClr val="tx1">
                  <a:lumMod val="50000"/>
                  <a:lumOff val="50000"/>
                </a:schemeClr>
              </a:solidFill>
            </a:endParaRPr>
          </a:p>
        </p:txBody>
      </p:sp>
      <p:sp>
        <p:nvSpPr>
          <p:cNvPr id="6" name="Symbol zastępczy zawartości 2"/>
          <p:cNvSpPr txBox="1">
            <a:spLocks/>
          </p:cNvSpPr>
          <p:nvPr/>
        </p:nvSpPr>
        <p:spPr>
          <a:xfrm>
            <a:off x="4708311" y="2078072"/>
            <a:ext cx="3977510" cy="3840797"/>
          </a:xfrm>
          <a:prstGeom prst="rect">
            <a:avLst/>
          </a:prstGeom>
        </p:spPr>
        <p:txBody>
          <a:bodyPr vert="horz" lIns="91440" tIns="45720" rIns="91440" bIns="45720" rtlCol="0">
            <a:normAutofit/>
          </a:bodyPr>
          <a:lstStyle>
            <a:lvl1pPr marL="457200" indent="-457200" algn="l" defTabSz="457200" rtl="0" eaLnBrk="1" latinLnBrk="0" hangingPunct="1">
              <a:spcBef>
                <a:spcPts val="900"/>
              </a:spcBef>
              <a:spcAft>
                <a:spcPts val="600"/>
              </a:spcAft>
              <a:buFont typeface="Lucida Grande"/>
              <a:buChar char="-"/>
              <a:defRPr sz="2000" kern="1200" spc="-50">
                <a:solidFill>
                  <a:schemeClr val="tx1">
                    <a:lumMod val="75000"/>
                    <a:lumOff val="25000"/>
                  </a:schemeClr>
                </a:solidFill>
                <a:latin typeface="Arial"/>
                <a:ea typeface="+mn-ea"/>
                <a:cs typeface="Arial"/>
              </a:defRPr>
            </a:lvl1pPr>
            <a:lvl2pPr marL="982663" indent="-263525" algn="l" defTabSz="457200" rtl="0" eaLnBrk="1" latinLnBrk="0" hangingPunct="1">
              <a:spcBef>
                <a:spcPct val="20000"/>
              </a:spcBef>
              <a:buFont typeface="Wingdings" charset="2"/>
              <a:buChar char="§"/>
              <a:defRPr sz="1800" kern="1200" spc="-50">
                <a:solidFill>
                  <a:schemeClr val="tx1">
                    <a:lumMod val="65000"/>
                    <a:lumOff val="35000"/>
                  </a:schemeClr>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58775" lvl="1" indent="-358775"/>
            <a:r>
              <a:rPr lang="pl-PL" dirty="0" smtClean="0"/>
              <a:t>Interesować się tym, skąd dzieci mają gry, filmy, muzykę</a:t>
            </a:r>
          </a:p>
          <a:p>
            <a:pPr marL="358775" lvl="1" indent="-358775"/>
            <a:r>
              <a:rPr lang="pl-PL" dirty="0" smtClean="0"/>
              <a:t>Rozmawiać z nimi o kwestii ochrony cudzej własności</a:t>
            </a:r>
          </a:p>
          <a:p>
            <a:pPr marL="358775" lvl="1" indent="-358775"/>
            <a:r>
              <a:rPr lang="pl-PL" dirty="0" smtClean="0"/>
              <a:t>Sprawdzać czy nie kopiują i nie podpisują swoim nazwiskiem gotowych wypracowań znalezionych w </a:t>
            </a:r>
            <a:r>
              <a:rPr lang="pl-PL" dirty="0" err="1" smtClean="0"/>
              <a:t>internecie</a:t>
            </a:r>
            <a:endParaRPr lang="pl-PL" dirty="0" smtClean="0"/>
          </a:p>
          <a:p>
            <a:endParaRPr lang="pl-PL" dirty="0" smtClean="0"/>
          </a:p>
          <a:p>
            <a:endParaRPr lang="pl-PL" dirty="0" smtClean="0"/>
          </a:p>
          <a:p>
            <a:endParaRPr lang="pl-PL" dirty="0" smtClean="0"/>
          </a:p>
          <a:p>
            <a:pPr lvl="1"/>
            <a:endParaRPr lang="pl-PL" dirty="0"/>
          </a:p>
        </p:txBody>
      </p:sp>
      <p:cxnSp>
        <p:nvCxnSpPr>
          <p:cNvPr id="3" name="Łącznik prosty 2"/>
          <p:cNvCxnSpPr/>
          <p:nvPr/>
        </p:nvCxnSpPr>
        <p:spPr>
          <a:xfrm>
            <a:off x="4460369" y="1413079"/>
            <a:ext cx="0" cy="5077729"/>
          </a:xfrm>
          <a:prstGeom prst="line">
            <a:avLst/>
          </a:prstGeom>
        </p:spPr>
        <p:style>
          <a:lnRef idx="2">
            <a:schemeClr val="dk1"/>
          </a:lnRef>
          <a:fillRef idx="0">
            <a:schemeClr val="dk1"/>
          </a:fillRef>
          <a:effectRef idx="1">
            <a:schemeClr val="dk1"/>
          </a:effectRef>
          <a:fontRef idx="minor">
            <a:schemeClr val="tx1"/>
          </a:fontRef>
        </p:style>
      </p:cxnSp>
      <p:sp>
        <p:nvSpPr>
          <p:cNvPr id="7" name="Symbol zastępczy zawartości 2"/>
          <p:cNvSpPr txBox="1">
            <a:spLocks/>
          </p:cNvSpPr>
          <p:nvPr/>
        </p:nvSpPr>
        <p:spPr>
          <a:xfrm>
            <a:off x="489952" y="1449501"/>
            <a:ext cx="3977510" cy="705550"/>
          </a:xfrm>
          <a:prstGeom prst="rect">
            <a:avLst/>
          </a:prstGeom>
        </p:spPr>
        <p:txBody>
          <a:bodyPr vert="horz" lIns="91440" tIns="45720" rIns="91440" bIns="45720" rtlCol="0">
            <a:normAutofit/>
          </a:bodyPr>
          <a:lstStyle>
            <a:lvl1pPr marL="457200" indent="-457200" algn="l" defTabSz="457200" rtl="0" eaLnBrk="1" latinLnBrk="0" hangingPunct="1">
              <a:spcBef>
                <a:spcPts val="900"/>
              </a:spcBef>
              <a:spcAft>
                <a:spcPts val="600"/>
              </a:spcAft>
              <a:buFont typeface="Lucida Grande"/>
              <a:buChar char="-"/>
              <a:defRPr sz="2000" kern="1200" spc="-50">
                <a:solidFill>
                  <a:schemeClr val="tx1">
                    <a:lumMod val="75000"/>
                    <a:lumOff val="25000"/>
                  </a:schemeClr>
                </a:solidFill>
                <a:latin typeface="Arial"/>
                <a:ea typeface="+mn-ea"/>
                <a:cs typeface="Arial"/>
              </a:defRPr>
            </a:lvl1pPr>
            <a:lvl2pPr marL="982663" indent="-263525" algn="l" defTabSz="457200" rtl="0" eaLnBrk="1" latinLnBrk="0" hangingPunct="1">
              <a:spcBef>
                <a:spcPct val="20000"/>
              </a:spcBef>
              <a:buFont typeface="Wingdings" charset="2"/>
              <a:buChar char="§"/>
              <a:defRPr sz="1800" kern="1200" spc="-50">
                <a:solidFill>
                  <a:schemeClr val="tx1">
                    <a:lumMod val="65000"/>
                    <a:lumOff val="35000"/>
                  </a:schemeClr>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buNone/>
              <a:tabLst>
                <a:tab pos="90488" algn="l"/>
              </a:tabLst>
            </a:pPr>
            <a:r>
              <a:rPr lang="pl-PL" sz="2800" dirty="0" smtClean="0"/>
              <a:t>		Na czym polega</a:t>
            </a:r>
            <a:endParaRPr lang="pl-PL" sz="2800" dirty="0"/>
          </a:p>
        </p:txBody>
      </p:sp>
      <p:sp>
        <p:nvSpPr>
          <p:cNvPr id="8" name="Symbol zastępczy zawartości 2"/>
          <p:cNvSpPr txBox="1">
            <a:spLocks/>
          </p:cNvSpPr>
          <p:nvPr/>
        </p:nvSpPr>
        <p:spPr>
          <a:xfrm>
            <a:off x="4709141" y="1447942"/>
            <a:ext cx="3977510" cy="705550"/>
          </a:xfrm>
          <a:prstGeom prst="rect">
            <a:avLst/>
          </a:prstGeom>
        </p:spPr>
        <p:txBody>
          <a:bodyPr vert="horz" lIns="91440" tIns="45720" rIns="91440" bIns="45720" rtlCol="0">
            <a:normAutofit/>
          </a:bodyPr>
          <a:lstStyle>
            <a:lvl1pPr marL="457200" indent="-457200" algn="l" defTabSz="457200" rtl="0" eaLnBrk="1" latinLnBrk="0" hangingPunct="1">
              <a:spcBef>
                <a:spcPts val="900"/>
              </a:spcBef>
              <a:spcAft>
                <a:spcPts val="600"/>
              </a:spcAft>
              <a:buFont typeface="Lucida Grande"/>
              <a:buChar char="-"/>
              <a:defRPr sz="2000" kern="1200" spc="-50">
                <a:solidFill>
                  <a:schemeClr val="tx1">
                    <a:lumMod val="75000"/>
                    <a:lumOff val="25000"/>
                  </a:schemeClr>
                </a:solidFill>
                <a:latin typeface="Arial"/>
                <a:ea typeface="+mn-ea"/>
                <a:cs typeface="Arial"/>
              </a:defRPr>
            </a:lvl1pPr>
            <a:lvl2pPr marL="982663" indent="-263525" algn="l" defTabSz="457200" rtl="0" eaLnBrk="1" latinLnBrk="0" hangingPunct="1">
              <a:spcBef>
                <a:spcPct val="20000"/>
              </a:spcBef>
              <a:buFont typeface="Wingdings" charset="2"/>
              <a:buChar char="§"/>
              <a:defRPr sz="1800" kern="1200" spc="-50">
                <a:solidFill>
                  <a:schemeClr val="tx1">
                    <a:lumMod val="65000"/>
                    <a:lumOff val="35000"/>
                  </a:schemeClr>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buNone/>
            </a:pPr>
            <a:r>
              <a:rPr lang="pl-PL" sz="2800" dirty="0" smtClean="0"/>
              <a:t>		Co robić</a:t>
            </a:r>
            <a:endParaRPr lang="pl-PL" sz="2800" dirty="0"/>
          </a:p>
        </p:txBody>
      </p:sp>
      <p:pic>
        <p:nvPicPr>
          <p:cNvPr id="2" name="Obraz 1" descr="AA002733.png"/>
          <p:cNvPicPr>
            <a:picLocks noChangeAspect="1"/>
          </p:cNvPicPr>
          <p:nvPr/>
        </p:nvPicPr>
        <p:blipFill>
          <a:blip r:embed="rId3" cstate="screen">
            <a:extLst>
              <a:ext uri="{28A0092B-C50C-407E-A947-70E740481C1C}">
                <a14:useLocalDpi xmlns="" xmlns:a14="http://schemas.microsoft.com/office/drawing/2010/main"/>
              </a:ext>
            </a:extLst>
          </a:blip>
          <a:stretch>
            <a:fillRect/>
          </a:stretch>
        </p:blipFill>
        <p:spPr>
          <a:xfrm rot="19784428">
            <a:off x="125164" y="1541811"/>
            <a:ext cx="734963" cy="459352"/>
          </a:xfrm>
          <a:prstGeom prst="rect">
            <a:avLst/>
          </a:prstGeom>
        </p:spPr>
      </p:pic>
      <p:pic>
        <p:nvPicPr>
          <p:cNvPr id="9" name="Obraz 8" descr="ED000083.png"/>
          <p:cNvPicPr>
            <a:picLocks noChangeAspect="1"/>
          </p:cNvPicPr>
          <p:nvPr/>
        </p:nvPicPr>
        <p:blipFill>
          <a:blip r:embed="rId4" cstate="screen">
            <a:extLst>
              <a:ext uri="{28A0092B-C50C-407E-A947-70E740481C1C}">
                <a14:useLocalDpi xmlns="" xmlns:a14="http://schemas.microsoft.com/office/drawing/2010/main"/>
              </a:ext>
            </a:extLst>
          </a:blip>
          <a:stretch>
            <a:fillRect/>
          </a:stretch>
        </p:blipFill>
        <p:spPr>
          <a:xfrm>
            <a:off x="4709141" y="1418786"/>
            <a:ext cx="790289" cy="736265"/>
          </a:xfrm>
          <a:prstGeom prst="rect">
            <a:avLst/>
          </a:prstGeom>
        </p:spPr>
      </p:pic>
    </p:spTree>
    <p:extLst>
      <p:ext uri="{BB962C8B-B14F-4D97-AF65-F5344CB8AC3E}">
        <p14:creationId xmlns="" xmlns:p14="http://schemas.microsoft.com/office/powerpoint/2010/main" val="709767624"/>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88999" y="1760122"/>
            <a:ext cx="7797800" cy="1143000"/>
          </a:xfrm>
        </p:spPr>
        <p:txBody>
          <a:bodyPr/>
          <a:lstStyle/>
          <a:p>
            <a:r>
              <a:rPr lang="pl-PL" dirty="0" smtClean="0"/>
              <a:t>Plan spotkania</a:t>
            </a:r>
            <a:endParaRPr lang="pl-PL" dirty="0"/>
          </a:p>
        </p:txBody>
      </p:sp>
      <p:sp>
        <p:nvSpPr>
          <p:cNvPr id="3" name="Symbol zastępczy zawartości 2"/>
          <p:cNvSpPr>
            <a:spLocks noGrp="1"/>
          </p:cNvSpPr>
          <p:nvPr>
            <p:ph idx="1"/>
          </p:nvPr>
        </p:nvSpPr>
        <p:spPr>
          <a:xfrm>
            <a:off x="888999" y="3085048"/>
            <a:ext cx="7670799" cy="3450717"/>
          </a:xfrm>
        </p:spPr>
        <p:txBody>
          <a:bodyPr>
            <a:normAutofit/>
          </a:bodyPr>
          <a:lstStyle/>
          <a:p>
            <a:pPr marL="0" indent="0">
              <a:buNone/>
            </a:pPr>
            <a:r>
              <a:rPr lang="pl-PL" dirty="0" smtClean="0"/>
              <a:t>Czy zagrożenie jest realne</a:t>
            </a:r>
          </a:p>
          <a:p>
            <a:pPr marL="0" indent="0">
              <a:buNone/>
            </a:pPr>
            <a:r>
              <a:rPr lang="pl-PL" dirty="0" smtClean="0"/>
              <a:t>Jakie są korzyści z Internetu dla uczniów</a:t>
            </a:r>
          </a:p>
          <a:p>
            <a:pPr marL="0" indent="0">
              <a:buNone/>
            </a:pPr>
            <a:r>
              <a:rPr lang="pl-PL" dirty="0" smtClean="0"/>
              <a:t>Jakie są zagrożenia dla uczniów w Internecie</a:t>
            </a:r>
          </a:p>
          <a:p>
            <a:pPr marL="0" indent="0">
              <a:buNone/>
            </a:pPr>
            <a:r>
              <a:rPr lang="pl-PL" dirty="0"/>
              <a:t>Co mogą zrobić rodzice</a:t>
            </a:r>
          </a:p>
          <a:p>
            <a:pPr marL="0" indent="0">
              <a:buNone/>
            </a:pPr>
            <a:r>
              <a:rPr lang="pl-PL" dirty="0"/>
              <a:t>Projekt </a:t>
            </a:r>
            <a:r>
              <a:rPr lang="pl-PL" dirty="0" err="1"/>
              <a:t>Cyfrowobezpieczni.pl</a:t>
            </a:r>
            <a:endParaRPr lang="pl-PL" dirty="0"/>
          </a:p>
          <a:p>
            <a:endParaRPr lang="pl-PL" dirty="0" smtClean="0"/>
          </a:p>
          <a:p>
            <a:endParaRPr lang="pl-PL" dirty="0" smtClean="0"/>
          </a:p>
          <a:p>
            <a:endParaRPr lang="pl-PL" dirty="0"/>
          </a:p>
        </p:txBody>
      </p:sp>
    </p:spTree>
    <p:extLst>
      <p:ext uri="{BB962C8B-B14F-4D97-AF65-F5344CB8AC3E}">
        <p14:creationId xmlns="" xmlns:p14="http://schemas.microsoft.com/office/powerpoint/2010/main" val="9650664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descr="Fotolia_107093611_M.jp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1146048" y="0"/>
            <a:ext cx="10290048" cy="6858000"/>
          </a:xfrm>
          <a:prstGeom prst="rect">
            <a:avLst/>
          </a:prstGeom>
        </p:spPr>
      </p:pic>
      <p:sp>
        <p:nvSpPr>
          <p:cNvPr id="3" name="Symbol zastępczy zawartości 2"/>
          <p:cNvSpPr>
            <a:spLocks noGrp="1"/>
          </p:cNvSpPr>
          <p:nvPr>
            <p:ph idx="1"/>
          </p:nvPr>
        </p:nvSpPr>
        <p:spPr/>
        <p:txBody>
          <a:bodyPr/>
          <a:lstStyle/>
          <a:p>
            <a:endParaRPr lang="pl-PL"/>
          </a:p>
        </p:txBody>
      </p:sp>
      <p:sp>
        <p:nvSpPr>
          <p:cNvPr id="5" name="PoleTekstowe 4"/>
          <p:cNvSpPr txBox="1"/>
          <p:nvPr/>
        </p:nvSpPr>
        <p:spPr>
          <a:xfrm>
            <a:off x="-1146049" y="151873"/>
            <a:ext cx="7868541" cy="1938992"/>
          </a:xfrm>
          <a:prstGeom prst="rect">
            <a:avLst/>
          </a:prstGeom>
          <a:solidFill>
            <a:srgbClr val="000000"/>
          </a:solidFill>
        </p:spPr>
        <p:txBody>
          <a:bodyPr wrap="square" rtlCol="0">
            <a:spAutoFit/>
          </a:bodyPr>
          <a:lstStyle/>
          <a:p>
            <a:pPr marL="1346200"/>
            <a:r>
              <a:rPr lang="pl-PL" sz="6000" dirty="0" smtClean="0">
                <a:solidFill>
                  <a:srgbClr val="FFFFFF"/>
                </a:solidFill>
                <a:latin typeface="Arial"/>
                <a:cs typeface="Arial"/>
              </a:rPr>
              <a:t>Nieprawdziwe lub błędne informacje</a:t>
            </a:r>
            <a:endParaRPr lang="pl-PL" sz="6000" dirty="0">
              <a:solidFill>
                <a:srgbClr val="FFFFFF"/>
              </a:solidFill>
              <a:latin typeface="Arial"/>
              <a:cs typeface="Arial"/>
            </a:endParaRPr>
          </a:p>
        </p:txBody>
      </p:sp>
    </p:spTree>
    <p:extLst>
      <p:ext uri="{BB962C8B-B14F-4D97-AF65-F5344CB8AC3E}">
        <p14:creationId xmlns="" xmlns:p14="http://schemas.microsoft.com/office/powerpoint/2010/main" val="17742672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zawartości 2"/>
          <p:cNvSpPr>
            <a:spLocks noGrp="1"/>
          </p:cNvSpPr>
          <p:nvPr>
            <p:ph idx="1"/>
          </p:nvPr>
        </p:nvSpPr>
        <p:spPr>
          <a:xfrm>
            <a:off x="482859" y="2065245"/>
            <a:ext cx="3977510" cy="3840798"/>
          </a:xfrm>
        </p:spPr>
        <p:txBody>
          <a:bodyPr>
            <a:normAutofit/>
          </a:bodyPr>
          <a:lstStyle/>
          <a:p>
            <a:pPr marL="358775" lvl="1" indent="-358775"/>
            <a:r>
              <a:rPr lang="pl-PL" dirty="0" smtClean="0"/>
              <a:t>W Internecie jest relatywnie dużo nieprawdziwych i błędnych informacjach.</a:t>
            </a:r>
          </a:p>
          <a:p>
            <a:pPr marL="358775" lvl="1" indent="-358775"/>
            <a:r>
              <a:rPr lang="pl-PL" dirty="0" smtClean="0"/>
              <a:t>Zdarzają się na forach internetowych, w portalach internetowych redakcji, a nawet na uznanych stronach typu </a:t>
            </a:r>
            <a:r>
              <a:rPr lang="pl-PL" dirty="0" err="1" smtClean="0"/>
              <a:t>wikipedia</a:t>
            </a:r>
            <a:endParaRPr lang="pl-PL" dirty="0" smtClean="0"/>
          </a:p>
          <a:p>
            <a:pPr marL="719138" lvl="1" indent="0">
              <a:buNone/>
            </a:pPr>
            <a:endParaRPr lang="pl-PL" dirty="0" smtClean="0"/>
          </a:p>
          <a:p>
            <a:pPr lvl="1"/>
            <a:endParaRPr lang="pl-PL" dirty="0"/>
          </a:p>
          <a:p>
            <a:pPr marL="358775" lvl="1" indent="-358775"/>
            <a:endParaRPr lang="pl-PL" dirty="0" smtClean="0"/>
          </a:p>
          <a:p>
            <a:pPr lvl="1"/>
            <a:endParaRPr lang="pl-PL" dirty="0" smtClean="0"/>
          </a:p>
          <a:p>
            <a:pPr lvl="1"/>
            <a:endParaRPr lang="pl-PL" dirty="0" smtClean="0"/>
          </a:p>
          <a:p>
            <a:endParaRPr lang="pl-PL" dirty="0" smtClean="0"/>
          </a:p>
          <a:p>
            <a:endParaRPr lang="pl-PL" dirty="0" smtClean="0"/>
          </a:p>
          <a:p>
            <a:endParaRPr lang="pl-PL" dirty="0" smtClean="0"/>
          </a:p>
          <a:p>
            <a:pPr lvl="1"/>
            <a:endParaRPr lang="pl-PL" dirty="0"/>
          </a:p>
        </p:txBody>
      </p:sp>
      <p:sp>
        <p:nvSpPr>
          <p:cNvPr id="5" name="Tytuł 1"/>
          <p:cNvSpPr>
            <a:spLocks noGrp="1"/>
          </p:cNvSpPr>
          <p:nvPr>
            <p:ph type="title"/>
          </p:nvPr>
        </p:nvSpPr>
        <p:spPr>
          <a:xfrm>
            <a:off x="457200" y="270078"/>
            <a:ext cx="8686800" cy="1143000"/>
          </a:xfrm>
        </p:spPr>
        <p:txBody>
          <a:bodyPr>
            <a:normAutofit/>
          </a:bodyPr>
          <a:lstStyle/>
          <a:p>
            <a:r>
              <a:rPr lang="pl-PL" sz="3600" dirty="0" smtClean="0"/>
              <a:t>Nieprawdziwe lub błędne informacje</a:t>
            </a:r>
            <a:endParaRPr lang="pl-PL" sz="1800" b="0" dirty="0">
              <a:solidFill>
                <a:schemeClr val="tx1">
                  <a:lumMod val="50000"/>
                  <a:lumOff val="50000"/>
                </a:schemeClr>
              </a:solidFill>
            </a:endParaRPr>
          </a:p>
        </p:txBody>
      </p:sp>
      <p:sp>
        <p:nvSpPr>
          <p:cNvPr id="6" name="Symbol zastępczy zawartości 2"/>
          <p:cNvSpPr txBox="1">
            <a:spLocks/>
          </p:cNvSpPr>
          <p:nvPr/>
        </p:nvSpPr>
        <p:spPr>
          <a:xfrm>
            <a:off x="4708311" y="2078072"/>
            <a:ext cx="3977510" cy="3840797"/>
          </a:xfrm>
          <a:prstGeom prst="rect">
            <a:avLst/>
          </a:prstGeom>
        </p:spPr>
        <p:txBody>
          <a:bodyPr vert="horz" lIns="91440" tIns="45720" rIns="91440" bIns="45720" rtlCol="0">
            <a:normAutofit/>
          </a:bodyPr>
          <a:lstStyle>
            <a:lvl1pPr marL="457200" indent="-457200" algn="l" defTabSz="457200" rtl="0" eaLnBrk="1" latinLnBrk="0" hangingPunct="1">
              <a:spcBef>
                <a:spcPts val="900"/>
              </a:spcBef>
              <a:spcAft>
                <a:spcPts val="600"/>
              </a:spcAft>
              <a:buFont typeface="Lucida Grande"/>
              <a:buChar char="-"/>
              <a:defRPr sz="2000" kern="1200" spc="-50">
                <a:solidFill>
                  <a:schemeClr val="tx1">
                    <a:lumMod val="75000"/>
                    <a:lumOff val="25000"/>
                  </a:schemeClr>
                </a:solidFill>
                <a:latin typeface="Arial"/>
                <a:ea typeface="+mn-ea"/>
                <a:cs typeface="Arial"/>
              </a:defRPr>
            </a:lvl1pPr>
            <a:lvl2pPr marL="982663" indent="-263525" algn="l" defTabSz="457200" rtl="0" eaLnBrk="1" latinLnBrk="0" hangingPunct="1">
              <a:spcBef>
                <a:spcPct val="20000"/>
              </a:spcBef>
              <a:buFont typeface="Wingdings" charset="2"/>
              <a:buChar char="§"/>
              <a:defRPr sz="1800" kern="1200" spc="-50">
                <a:solidFill>
                  <a:schemeClr val="tx1">
                    <a:lumMod val="65000"/>
                    <a:lumOff val="35000"/>
                  </a:schemeClr>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58775" lvl="1" indent="-358775"/>
            <a:r>
              <a:rPr lang="pl-PL" dirty="0" smtClean="0"/>
              <a:t>Uczyć dzieci czytania ze zrozumieniem</a:t>
            </a:r>
          </a:p>
          <a:p>
            <a:pPr marL="358775" lvl="1" indent="-358775"/>
            <a:r>
              <a:rPr lang="pl-PL" dirty="0" smtClean="0"/>
              <a:t>Pomagać im weryfikować znalezione informacje poprzez sprawdzenie ich w 3 różnych źródłach</a:t>
            </a:r>
          </a:p>
          <a:p>
            <a:pPr marL="358775" lvl="1" indent="-358775"/>
            <a:r>
              <a:rPr lang="pl-PL" dirty="0" smtClean="0"/>
              <a:t>Zwracać uwagę na to aby nie pisały niesprawdzonych informacji w sieci</a:t>
            </a:r>
          </a:p>
          <a:p>
            <a:endParaRPr lang="pl-PL" dirty="0" smtClean="0"/>
          </a:p>
          <a:p>
            <a:endParaRPr lang="pl-PL" dirty="0" smtClean="0"/>
          </a:p>
          <a:p>
            <a:endParaRPr lang="pl-PL" dirty="0" smtClean="0"/>
          </a:p>
          <a:p>
            <a:pPr lvl="1"/>
            <a:endParaRPr lang="pl-PL" dirty="0"/>
          </a:p>
        </p:txBody>
      </p:sp>
      <p:cxnSp>
        <p:nvCxnSpPr>
          <p:cNvPr id="3" name="Łącznik prosty 2"/>
          <p:cNvCxnSpPr/>
          <p:nvPr/>
        </p:nvCxnSpPr>
        <p:spPr>
          <a:xfrm>
            <a:off x="4460369" y="1413079"/>
            <a:ext cx="0" cy="5077729"/>
          </a:xfrm>
          <a:prstGeom prst="line">
            <a:avLst/>
          </a:prstGeom>
        </p:spPr>
        <p:style>
          <a:lnRef idx="2">
            <a:schemeClr val="dk1"/>
          </a:lnRef>
          <a:fillRef idx="0">
            <a:schemeClr val="dk1"/>
          </a:fillRef>
          <a:effectRef idx="1">
            <a:schemeClr val="dk1"/>
          </a:effectRef>
          <a:fontRef idx="minor">
            <a:schemeClr val="tx1"/>
          </a:fontRef>
        </p:style>
      </p:cxnSp>
      <p:sp>
        <p:nvSpPr>
          <p:cNvPr id="7" name="Symbol zastępczy zawartości 2"/>
          <p:cNvSpPr txBox="1">
            <a:spLocks/>
          </p:cNvSpPr>
          <p:nvPr/>
        </p:nvSpPr>
        <p:spPr>
          <a:xfrm>
            <a:off x="489952" y="1449501"/>
            <a:ext cx="3977510" cy="705550"/>
          </a:xfrm>
          <a:prstGeom prst="rect">
            <a:avLst/>
          </a:prstGeom>
        </p:spPr>
        <p:txBody>
          <a:bodyPr vert="horz" lIns="91440" tIns="45720" rIns="91440" bIns="45720" rtlCol="0">
            <a:normAutofit/>
          </a:bodyPr>
          <a:lstStyle>
            <a:lvl1pPr marL="457200" indent="-457200" algn="l" defTabSz="457200" rtl="0" eaLnBrk="1" latinLnBrk="0" hangingPunct="1">
              <a:spcBef>
                <a:spcPts val="900"/>
              </a:spcBef>
              <a:spcAft>
                <a:spcPts val="600"/>
              </a:spcAft>
              <a:buFont typeface="Lucida Grande"/>
              <a:buChar char="-"/>
              <a:defRPr sz="2000" kern="1200" spc="-50">
                <a:solidFill>
                  <a:schemeClr val="tx1">
                    <a:lumMod val="75000"/>
                    <a:lumOff val="25000"/>
                  </a:schemeClr>
                </a:solidFill>
                <a:latin typeface="Arial"/>
                <a:ea typeface="+mn-ea"/>
                <a:cs typeface="Arial"/>
              </a:defRPr>
            </a:lvl1pPr>
            <a:lvl2pPr marL="982663" indent="-263525" algn="l" defTabSz="457200" rtl="0" eaLnBrk="1" latinLnBrk="0" hangingPunct="1">
              <a:spcBef>
                <a:spcPct val="20000"/>
              </a:spcBef>
              <a:buFont typeface="Wingdings" charset="2"/>
              <a:buChar char="§"/>
              <a:defRPr sz="1800" kern="1200" spc="-50">
                <a:solidFill>
                  <a:schemeClr val="tx1">
                    <a:lumMod val="65000"/>
                    <a:lumOff val="35000"/>
                  </a:schemeClr>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buNone/>
              <a:tabLst>
                <a:tab pos="90488" algn="l"/>
              </a:tabLst>
            </a:pPr>
            <a:r>
              <a:rPr lang="pl-PL" sz="2800" dirty="0" smtClean="0"/>
              <a:t>		Na czym polega</a:t>
            </a:r>
            <a:endParaRPr lang="pl-PL" sz="2800" dirty="0"/>
          </a:p>
        </p:txBody>
      </p:sp>
      <p:sp>
        <p:nvSpPr>
          <p:cNvPr id="8" name="Symbol zastępczy zawartości 2"/>
          <p:cNvSpPr txBox="1">
            <a:spLocks/>
          </p:cNvSpPr>
          <p:nvPr/>
        </p:nvSpPr>
        <p:spPr>
          <a:xfrm>
            <a:off x="4709141" y="1447942"/>
            <a:ext cx="3977510" cy="705550"/>
          </a:xfrm>
          <a:prstGeom prst="rect">
            <a:avLst/>
          </a:prstGeom>
        </p:spPr>
        <p:txBody>
          <a:bodyPr vert="horz" lIns="91440" tIns="45720" rIns="91440" bIns="45720" rtlCol="0">
            <a:normAutofit/>
          </a:bodyPr>
          <a:lstStyle>
            <a:lvl1pPr marL="457200" indent="-457200" algn="l" defTabSz="457200" rtl="0" eaLnBrk="1" latinLnBrk="0" hangingPunct="1">
              <a:spcBef>
                <a:spcPts val="900"/>
              </a:spcBef>
              <a:spcAft>
                <a:spcPts val="600"/>
              </a:spcAft>
              <a:buFont typeface="Lucida Grande"/>
              <a:buChar char="-"/>
              <a:defRPr sz="2000" kern="1200" spc="-50">
                <a:solidFill>
                  <a:schemeClr val="tx1">
                    <a:lumMod val="75000"/>
                    <a:lumOff val="25000"/>
                  </a:schemeClr>
                </a:solidFill>
                <a:latin typeface="Arial"/>
                <a:ea typeface="+mn-ea"/>
                <a:cs typeface="Arial"/>
              </a:defRPr>
            </a:lvl1pPr>
            <a:lvl2pPr marL="982663" indent="-263525" algn="l" defTabSz="457200" rtl="0" eaLnBrk="1" latinLnBrk="0" hangingPunct="1">
              <a:spcBef>
                <a:spcPct val="20000"/>
              </a:spcBef>
              <a:buFont typeface="Wingdings" charset="2"/>
              <a:buChar char="§"/>
              <a:defRPr sz="1800" kern="1200" spc="-50">
                <a:solidFill>
                  <a:schemeClr val="tx1">
                    <a:lumMod val="65000"/>
                    <a:lumOff val="35000"/>
                  </a:schemeClr>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buNone/>
            </a:pPr>
            <a:r>
              <a:rPr lang="pl-PL" sz="2800" dirty="0" smtClean="0"/>
              <a:t>		Co robić</a:t>
            </a:r>
            <a:endParaRPr lang="pl-PL" sz="2800" dirty="0"/>
          </a:p>
        </p:txBody>
      </p:sp>
      <p:pic>
        <p:nvPicPr>
          <p:cNvPr id="2" name="Obraz 1" descr="AA002733.png"/>
          <p:cNvPicPr>
            <a:picLocks noChangeAspect="1"/>
          </p:cNvPicPr>
          <p:nvPr/>
        </p:nvPicPr>
        <p:blipFill>
          <a:blip r:embed="rId3" cstate="screen">
            <a:extLst>
              <a:ext uri="{28A0092B-C50C-407E-A947-70E740481C1C}">
                <a14:useLocalDpi xmlns="" xmlns:a14="http://schemas.microsoft.com/office/drawing/2010/main"/>
              </a:ext>
            </a:extLst>
          </a:blip>
          <a:stretch>
            <a:fillRect/>
          </a:stretch>
        </p:blipFill>
        <p:spPr>
          <a:xfrm rot="19784428">
            <a:off x="125164" y="1541811"/>
            <a:ext cx="734963" cy="459352"/>
          </a:xfrm>
          <a:prstGeom prst="rect">
            <a:avLst/>
          </a:prstGeom>
        </p:spPr>
      </p:pic>
      <p:pic>
        <p:nvPicPr>
          <p:cNvPr id="9" name="Obraz 8" descr="ED000083.png"/>
          <p:cNvPicPr>
            <a:picLocks noChangeAspect="1"/>
          </p:cNvPicPr>
          <p:nvPr/>
        </p:nvPicPr>
        <p:blipFill>
          <a:blip r:embed="rId4" cstate="screen">
            <a:extLst>
              <a:ext uri="{28A0092B-C50C-407E-A947-70E740481C1C}">
                <a14:useLocalDpi xmlns="" xmlns:a14="http://schemas.microsoft.com/office/drawing/2010/main"/>
              </a:ext>
            </a:extLst>
          </a:blip>
          <a:stretch>
            <a:fillRect/>
          </a:stretch>
        </p:blipFill>
        <p:spPr>
          <a:xfrm>
            <a:off x="4709141" y="1418786"/>
            <a:ext cx="790289" cy="736265"/>
          </a:xfrm>
          <a:prstGeom prst="rect">
            <a:avLst/>
          </a:prstGeom>
        </p:spPr>
      </p:pic>
    </p:spTree>
    <p:extLst>
      <p:ext uri="{BB962C8B-B14F-4D97-AF65-F5344CB8AC3E}">
        <p14:creationId xmlns="" xmlns:p14="http://schemas.microsoft.com/office/powerpoint/2010/main" val="590473653"/>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 name="Obraz 1" descr="Fotolia_69270381_M.jp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457200" y="0"/>
            <a:ext cx="9601200" cy="6858000"/>
          </a:xfrm>
          <a:prstGeom prst="rect">
            <a:avLst/>
          </a:prstGeom>
        </p:spPr>
      </p:pic>
    </p:spTree>
    <p:extLst>
      <p:ext uri="{BB962C8B-B14F-4D97-AF65-F5344CB8AC3E}">
        <p14:creationId xmlns="" xmlns:p14="http://schemas.microsoft.com/office/powerpoint/2010/main" val="38970273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zawartości 2"/>
          <p:cNvSpPr>
            <a:spLocks noGrp="1"/>
          </p:cNvSpPr>
          <p:nvPr>
            <p:ph idx="1"/>
          </p:nvPr>
        </p:nvSpPr>
        <p:spPr>
          <a:xfrm>
            <a:off x="482859" y="2065245"/>
            <a:ext cx="3977510" cy="3840798"/>
          </a:xfrm>
        </p:spPr>
        <p:txBody>
          <a:bodyPr>
            <a:normAutofit/>
          </a:bodyPr>
          <a:lstStyle/>
          <a:p>
            <a:pPr marL="358775" lvl="1" indent="-358775"/>
            <a:r>
              <a:rPr lang="pl-PL" dirty="0" smtClean="0"/>
              <a:t>Wysyłanie swoich intymnych zdjęć poprzez kanały internetowe</a:t>
            </a:r>
            <a:br>
              <a:rPr lang="pl-PL" dirty="0" smtClean="0"/>
            </a:br>
            <a:r>
              <a:rPr lang="pl-PL" dirty="0" smtClean="0"/>
              <a:t>i mobilne</a:t>
            </a:r>
          </a:p>
          <a:p>
            <a:pPr marL="358775" lvl="1" indent="-358775"/>
            <a:r>
              <a:rPr lang="pl-PL" dirty="0">
                <a:solidFill>
                  <a:srgbClr val="800000"/>
                </a:solidFill>
              </a:rPr>
              <a:t>5</a:t>
            </a:r>
            <a:r>
              <a:rPr lang="pl-PL" dirty="0" smtClean="0">
                <a:solidFill>
                  <a:srgbClr val="800000"/>
                </a:solidFill>
              </a:rPr>
              <a:t> </a:t>
            </a:r>
            <a:r>
              <a:rPr lang="pl-PL" dirty="0">
                <a:solidFill>
                  <a:srgbClr val="800000"/>
                </a:solidFill>
              </a:rPr>
              <a:t>na 100 </a:t>
            </a:r>
            <a:r>
              <a:rPr lang="pl-PL" dirty="0"/>
              <a:t>uczniów </a:t>
            </a:r>
            <a:r>
              <a:rPr lang="pl-PL" dirty="0" smtClean="0"/>
              <a:t>wysłało swoje intymne zdjęcie</a:t>
            </a:r>
            <a:endParaRPr lang="pl-PL" dirty="0"/>
          </a:p>
          <a:p>
            <a:pPr marL="358775" lvl="1" indent="-358775"/>
            <a:r>
              <a:rPr lang="pl-PL" dirty="0" smtClean="0">
                <a:solidFill>
                  <a:srgbClr val="800000"/>
                </a:solidFill>
              </a:rPr>
              <a:t>25 </a:t>
            </a:r>
            <a:r>
              <a:rPr lang="pl-PL" dirty="0">
                <a:solidFill>
                  <a:srgbClr val="800000"/>
                </a:solidFill>
              </a:rPr>
              <a:t>na </a:t>
            </a:r>
            <a:r>
              <a:rPr lang="pl-PL" dirty="0" smtClean="0">
                <a:solidFill>
                  <a:srgbClr val="800000"/>
                </a:solidFill>
              </a:rPr>
              <a:t>100</a:t>
            </a:r>
            <a:r>
              <a:rPr lang="pl-PL" dirty="0" smtClean="0"/>
              <a:t> deklaruje, że otrzymało takie zdjęcie</a:t>
            </a:r>
          </a:p>
          <a:p>
            <a:pPr marL="358775" lvl="1" indent="-358775"/>
            <a:r>
              <a:rPr lang="pl-PL" dirty="0" smtClean="0"/>
              <a:t>Rozpowszechnienie intymnego zdjęcia w sieci prowadzi nawet do przypadków samobójstw (USA)</a:t>
            </a:r>
          </a:p>
          <a:p>
            <a:pPr lvl="1"/>
            <a:endParaRPr lang="pl-PL" dirty="0"/>
          </a:p>
          <a:p>
            <a:pPr marL="358775" lvl="1" indent="-358775"/>
            <a:endParaRPr lang="pl-PL" dirty="0" smtClean="0"/>
          </a:p>
          <a:p>
            <a:pPr lvl="1"/>
            <a:endParaRPr lang="pl-PL" dirty="0" smtClean="0"/>
          </a:p>
          <a:p>
            <a:pPr lvl="1"/>
            <a:endParaRPr lang="pl-PL" dirty="0" smtClean="0"/>
          </a:p>
          <a:p>
            <a:endParaRPr lang="pl-PL" dirty="0" smtClean="0"/>
          </a:p>
          <a:p>
            <a:endParaRPr lang="pl-PL" dirty="0" smtClean="0"/>
          </a:p>
          <a:p>
            <a:endParaRPr lang="pl-PL" dirty="0" smtClean="0"/>
          </a:p>
          <a:p>
            <a:pPr lvl="1"/>
            <a:endParaRPr lang="pl-PL" dirty="0"/>
          </a:p>
        </p:txBody>
      </p:sp>
      <p:sp>
        <p:nvSpPr>
          <p:cNvPr id="5" name="Tytuł 1"/>
          <p:cNvSpPr>
            <a:spLocks noGrp="1"/>
          </p:cNvSpPr>
          <p:nvPr>
            <p:ph type="title"/>
          </p:nvPr>
        </p:nvSpPr>
        <p:spPr>
          <a:xfrm>
            <a:off x="457200" y="270078"/>
            <a:ext cx="8686800" cy="1143000"/>
          </a:xfrm>
        </p:spPr>
        <p:txBody>
          <a:bodyPr>
            <a:normAutofit/>
          </a:bodyPr>
          <a:lstStyle/>
          <a:p>
            <a:r>
              <a:rPr lang="pl-PL" sz="3600" dirty="0" err="1" smtClean="0"/>
              <a:t>Seksting</a:t>
            </a:r>
            <a:endParaRPr lang="pl-PL" sz="1800" b="0" dirty="0">
              <a:solidFill>
                <a:schemeClr val="tx1">
                  <a:lumMod val="50000"/>
                  <a:lumOff val="50000"/>
                </a:schemeClr>
              </a:solidFill>
            </a:endParaRPr>
          </a:p>
        </p:txBody>
      </p:sp>
      <p:sp>
        <p:nvSpPr>
          <p:cNvPr id="6" name="Symbol zastępczy zawartości 2"/>
          <p:cNvSpPr txBox="1">
            <a:spLocks/>
          </p:cNvSpPr>
          <p:nvPr/>
        </p:nvSpPr>
        <p:spPr>
          <a:xfrm>
            <a:off x="4708311" y="2078072"/>
            <a:ext cx="3977510" cy="4027905"/>
          </a:xfrm>
          <a:prstGeom prst="rect">
            <a:avLst/>
          </a:prstGeom>
        </p:spPr>
        <p:txBody>
          <a:bodyPr vert="horz" lIns="91440" tIns="45720" rIns="91440" bIns="45720" rtlCol="0">
            <a:normAutofit/>
          </a:bodyPr>
          <a:lstStyle>
            <a:lvl1pPr marL="457200" indent="-457200" algn="l" defTabSz="457200" rtl="0" eaLnBrk="1" latinLnBrk="0" hangingPunct="1">
              <a:spcBef>
                <a:spcPts val="900"/>
              </a:spcBef>
              <a:spcAft>
                <a:spcPts val="600"/>
              </a:spcAft>
              <a:buFont typeface="Lucida Grande"/>
              <a:buChar char="-"/>
              <a:defRPr sz="2000" kern="1200" spc="-50">
                <a:solidFill>
                  <a:schemeClr val="tx1">
                    <a:lumMod val="75000"/>
                    <a:lumOff val="25000"/>
                  </a:schemeClr>
                </a:solidFill>
                <a:latin typeface="Arial"/>
                <a:ea typeface="+mn-ea"/>
                <a:cs typeface="Arial"/>
              </a:defRPr>
            </a:lvl1pPr>
            <a:lvl2pPr marL="982663" indent="-263525" algn="l" defTabSz="457200" rtl="0" eaLnBrk="1" latinLnBrk="0" hangingPunct="1">
              <a:spcBef>
                <a:spcPct val="20000"/>
              </a:spcBef>
              <a:buFont typeface="Wingdings" charset="2"/>
              <a:buChar char="§"/>
              <a:defRPr sz="1800" kern="1200" spc="-50">
                <a:solidFill>
                  <a:schemeClr val="tx1">
                    <a:lumMod val="65000"/>
                    <a:lumOff val="35000"/>
                  </a:schemeClr>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58775" lvl="1" indent="-358775"/>
            <a:r>
              <a:rPr lang="pl-PL" dirty="0" smtClean="0"/>
              <a:t>Rozmawiać z dziećmi na temat „kupowania uczuć” za ich własną intymność</a:t>
            </a:r>
          </a:p>
          <a:p>
            <a:pPr marL="358775" lvl="1" indent="-358775"/>
            <a:r>
              <a:rPr lang="pl-PL" dirty="0" smtClean="0"/>
              <a:t>Być przy dziecku</a:t>
            </a:r>
          </a:p>
          <a:p>
            <a:pPr marL="358775" lvl="1" indent="-358775"/>
            <a:r>
              <a:rPr lang="pl-PL" dirty="0" smtClean="0"/>
              <a:t>Jeśli sytuacja się wydarzy:</a:t>
            </a:r>
          </a:p>
          <a:p>
            <a:pPr lvl="1"/>
            <a:r>
              <a:rPr lang="pl-PL" dirty="0" smtClean="0"/>
              <a:t>zgłosić w szkole</a:t>
            </a:r>
            <a:endParaRPr lang="pl-PL" dirty="0"/>
          </a:p>
          <a:p>
            <a:pPr lvl="1"/>
            <a:r>
              <a:rPr lang="pl-PL" dirty="0" smtClean="0"/>
              <a:t>zgłosić </a:t>
            </a:r>
            <a:r>
              <a:rPr lang="pl-PL" dirty="0"/>
              <a:t>na </a:t>
            </a:r>
            <a:r>
              <a:rPr lang="pl-PL" dirty="0" smtClean="0"/>
              <a:t>policję</a:t>
            </a:r>
          </a:p>
          <a:p>
            <a:pPr lvl="1"/>
            <a:r>
              <a:rPr lang="pl-PL" dirty="0"/>
              <a:t>p</a:t>
            </a:r>
            <a:r>
              <a:rPr lang="pl-PL" dirty="0" smtClean="0"/>
              <a:t>ójść z dzieckiem do psychologa</a:t>
            </a:r>
          </a:p>
          <a:p>
            <a:pPr lvl="1"/>
            <a:r>
              <a:rPr lang="pl-PL" dirty="0"/>
              <a:t>z</a:t>
            </a:r>
            <a:r>
              <a:rPr lang="pl-PL" dirty="0" smtClean="0"/>
              <a:t>achować dowody</a:t>
            </a:r>
            <a:endParaRPr lang="pl-PL" dirty="0"/>
          </a:p>
          <a:p>
            <a:pPr lvl="1"/>
            <a:r>
              <a:rPr lang="pl-PL" dirty="0" smtClean="0"/>
              <a:t>zadzwonić </a:t>
            </a:r>
            <a:r>
              <a:rPr lang="pl-PL" dirty="0"/>
              <a:t>pod </a:t>
            </a:r>
            <a:r>
              <a:rPr lang="pl-PL" dirty="0" smtClean="0"/>
              <a:t>numery:</a:t>
            </a:r>
          </a:p>
          <a:p>
            <a:pPr marL="914400" lvl="2" indent="0">
              <a:buNone/>
            </a:pPr>
            <a:r>
              <a:rPr lang="pl-PL" sz="1800" spc="-50" dirty="0">
                <a:solidFill>
                  <a:schemeClr val="tx1">
                    <a:lumMod val="65000"/>
                    <a:lumOff val="35000"/>
                  </a:schemeClr>
                </a:solidFill>
              </a:rPr>
              <a:t>116 </a:t>
            </a:r>
            <a:r>
              <a:rPr lang="pl-PL" sz="1800" spc="-50" dirty="0" smtClean="0">
                <a:solidFill>
                  <a:schemeClr val="tx1">
                    <a:lumMod val="65000"/>
                    <a:lumOff val="35000"/>
                  </a:schemeClr>
                </a:solidFill>
              </a:rPr>
              <a:t>111 lub 800 </a:t>
            </a:r>
            <a:r>
              <a:rPr lang="pl-PL" sz="1800" spc="-50" dirty="0">
                <a:solidFill>
                  <a:schemeClr val="tx1">
                    <a:lumMod val="65000"/>
                    <a:lumOff val="35000"/>
                  </a:schemeClr>
                </a:solidFill>
              </a:rPr>
              <a:t>100 </a:t>
            </a:r>
            <a:r>
              <a:rPr lang="pl-PL" sz="1800" spc="-50" dirty="0" smtClean="0">
                <a:solidFill>
                  <a:schemeClr val="tx1">
                    <a:lumMod val="65000"/>
                    <a:lumOff val="35000"/>
                  </a:schemeClr>
                </a:solidFill>
              </a:rPr>
              <a:t>100</a:t>
            </a:r>
            <a:endParaRPr lang="pl-PL" dirty="0" smtClean="0"/>
          </a:p>
          <a:p>
            <a:pPr marL="914400" lvl="2" indent="0">
              <a:buNone/>
            </a:pPr>
            <a:endParaRPr lang="pl-PL" dirty="0" smtClean="0"/>
          </a:p>
          <a:p>
            <a:pPr lvl="2"/>
            <a:endParaRPr lang="pl-PL" dirty="0" smtClean="0"/>
          </a:p>
          <a:p>
            <a:pPr lvl="2"/>
            <a:endParaRPr lang="pl-PL" dirty="0"/>
          </a:p>
          <a:p>
            <a:endParaRPr lang="pl-PL" dirty="0" smtClean="0"/>
          </a:p>
          <a:p>
            <a:endParaRPr lang="pl-PL" dirty="0" smtClean="0"/>
          </a:p>
          <a:p>
            <a:endParaRPr lang="pl-PL" dirty="0" smtClean="0"/>
          </a:p>
          <a:p>
            <a:pPr lvl="1"/>
            <a:endParaRPr lang="pl-PL" dirty="0"/>
          </a:p>
        </p:txBody>
      </p:sp>
      <p:cxnSp>
        <p:nvCxnSpPr>
          <p:cNvPr id="3" name="Łącznik prosty 2"/>
          <p:cNvCxnSpPr/>
          <p:nvPr/>
        </p:nvCxnSpPr>
        <p:spPr>
          <a:xfrm>
            <a:off x="4460369" y="1413079"/>
            <a:ext cx="0" cy="5077729"/>
          </a:xfrm>
          <a:prstGeom prst="line">
            <a:avLst/>
          </a:prstGeom>
        </p:spPr>
        <p:style>
          <a:lnRef idx="2">
            <a:schemeClr val="dk1"/>
          </a:lnRef>
          <a:fillRef idx="0">
            <a:schemeClr val="dk1"/>
          </a:fillRef>
          <a:effectRef idx="1">
            <a:schemeClr val="dk1"/>
          </a:effectRef>
          <a:fontRef idx="minor">
            <a:schemeClr val="tx1"/>
          </a:fontRef>
        </p:style>
      </p:cxnSp>
      <p:sp>
        <p:nvSpPr>
          <p:cNvPr id="7" name="Symbol zastępczy zawartości 2"/>
          <p:cNvSpPr txBox="1">
            <a:spLocks/>
          </p:cNvSpPr>
          <p:nvPr/>
        </p:nvSpPr>
        <p:spPr>
          <a:xfrm>
            <a:off x="489952" y="1449501"/>
            <a:ext cx="3977510" cy="705550"/>
          </a:xfrm>
          <a:prstGeom prst="rect">
            <a:avLst/>
          </a:prstGeom>
        </p:spPr>
        <p:txBody>
          <a:bodyPr vert="horz" lIns="91440" tIns="45720" rIns="91440" bIns="45720" rtlCol="0">
            <a:normAutofit/>
          </a:bodyPr>
          <a:lstStyle>
            <a:lvl1pPr marL="457200" indent="-457200" algn="l" defTabSz="457200" rtl="0" eaLnBrk="1" latinLnBrk="0" hangingPunct="1">
              <a:spcBef>
                <a:spcPts val="900"/>
              </a:spcBef>
              <a:spcAft>
                <a:spcPts val="600"/>
              </a:spcAft>
              <a:buFont typeface="Lucida Grande"/>
              <a:buChar char="-"/>
              <a:defRPr sz="2000" kern="1200" spc="-50">
                <a:solidFill>
                  <a:schemeClr val="tx1">
                    <a:lumMod val="75000"/>
                    <a:lumOff val="25000"/>
                  </a:schemeClr>
                </a:solidFill>
                <a:latin typeface="Arial"/>
                <a:ea typeface="+mn-ea"/>
                <a:cs typeface="Arial"/>
              </a:defRPr>
            </a:lvl1pPr>
            <a:lvl2pPr marL="982663" indent="-263525" algn="l" defTabSz="457200" rtl="0" eaLnBrk="1" latinLnBrk="0" hangingPunct="1">
              <a:spcBef>
                <a:spcPct val="20000"/>
              </a:spcBef>
              <a:buFont typeface="Wingdings" charset="2"/>
              <a:buChar char="§"/>
              <a:defRPr sz="1800" kern="1200" spc="-50">
                <a:solidFill>
                  <a:schemeClr val="tx1">
                    <a:lumMod val="65000"/>
                    <a:lumOff val="35000"/>
                  </a:schemeClr>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buNone/>
              <a:tabLst>
                <a:tab pos="90488" algn="l"/>
              </a:tabLst>
            </a:pPr>
            <a:r>
              <a:rPr lang="pl-PL" sz="2800" dirty="0" smtClean="0"/>
              <a:t>		Na czym polega</a:t>
            </a:r>
            <a:endParaRPr lang="pl-PL" sz="2800" dirty="0"/>
          </a:p>
        </p:txBody>
      </p:sp>
      <p:sp>
        <p:nvSpPr>
          <p:cNvPr id="8" name="Symbol zastępczy zawartości 2"/>
          <p:cNvSpPr txBox="1">
            <a:spLocks/>
          </p:cNvSpPr>
          <p:nvPr/>
        </p:nvSpPr>
        <p:spPr>
          <a:xfrm>
            <a:off x="4709141" y="1447942"/>
            <a:ext cx="3977510" cy="705550"/>
          </a:xfrm>
          <a:prstGeom prst="rect">
            <a:avLst/>
          </a:prstGeom>
        </p:spPr>
        <p:txBody>
          <a:bodyPr vert="horz" lIns="91440" tIns="45720" rIns="91440" bIns="45720" rtlCol="0">
            <a:normAutofit/>
          </a:bodyPr>
          <a:lstStyle>
            <a:lvl1pPr marL="457200" indent="-457200" algn="l" defTabSz="457200" rtl="0" eaLnBrk="1" latinLnBrk="0" hangingPunct="1">
              <a:spcBef>
                <a:spcPts val="900"/>
              </a:spcBef>
              <a:spcAft>
                <a:spcPts val="600"/>
              </a:spcAft>
              <a:buFont typeface="Lucida Grande"/>
              <a:buChar char="-"/>
              <a:defRPr sz="2000" kern="1200" spc="-50">
                <a:solidFill>
                  <a:schemeClr val="tx1">
                    <a:lumMod val="75000"/>
                    <a:lumOff val="25000"/>
                  </a:schemeClr>
                </a:solidFill>
                <a:latin typeface="Arial"/>
                <a:ea typeface="+mn-ea"/>
                <a:cs typeface="Arial"/>
              </a:defRPr>
            </a:lvl1pPr>
            <a:lvl2pPr marL="982663" indent="-263525" algn="l" defTabSz="457200" rtl="0" eaLnBrk="1" latinLnBrk="0" hangingPunct="1">
              <a:spcBef>
                <a:spcPct val="20000"/>
              </a:spcBef>
              <a:buFont typeface="Wingdings" charset="2"/>
              <a:buChar char="§"/>
              <a:defRPr sz="1800" kern="1200" spc="-50">
                <a:solidFill>
                  <a:schemeClr val="tx1">
                    <a:lumMod val="65000"/>
                    <a:lumOff val="35000"/>
                  </a:schemeClr>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buNone/>
            </a:pPr>
            <a:r>
              <a:rPr lang="pl-PL" sz="2800" dirty="0" smtClean="0"/>
              <a:t>		Co robić</a:t>
            </a:r>
            <a:endParaRPr lang="pl-PL" sz="2800" dirty="0"/>
          </a:p>
        </p:txBody>
      </p:sp>
      <p:pic>
        <p:nvPicPr>
          <p:cNvPr id="2" name="Obraz 1" descr="AA002733.png"/>
          <p:cNvPicPr>
            <a:picLocks noChangeAspect="1"/>
          </p:cNvPicPr>
          <p:nvPr/>
        </p:nvPicPr>
        <p:blipFill>
          <a:blip r:embed="rId3" cstate="screen">
            <a:extLst>
              <a:ext uri="{28A0092B-C50C-407E-A947-70E740481C1C}">
                <a14:useLocalDpi xmlns="" xmlns:a14="http://schemas.microsoft.com/office/drawing/2010/main"/>
              </a:ext>
            </a:extLst>
          </a:blip>
          <a:stretch>
            <a:fillRect/>
          </a:stretch>
        </p:blipFill>
        <p:spPr>
          <a:xfrm rot="19784428">
            <a:off x="125164" y="1541811"/>
            <a:ext cx="734963" cy="459352"/>
          </a:xfrm>
          <a:prstGeom prst="rect">
            <a:avLst/>
          </a:prstGeom>
        </p:spPr>
      </p:pic>
      <p:pic>
        <p:nvPicPr>
          <p:cNvPr id="9" name="Obraz 8" descr="ED000083.png"/>
          <p:cNvPicPr>
            <a:picLocks noChangeAspect="1"/>
          </p:cNvPicPr>
          <p:nvPr/>
        </p:nvPicPr>
        <p:blipFill>
          <a:blip r:embed="rId4" cstate="screen">
            <a:extLst>
              <a:ext uri="{28A0092B-C50C-407E-A947-70E740481C1C}">
                <a14:useLocalDpi xmlns="" xmlns:a14="http://schemas.microsoft.com/office/drawing/2010/main"/>
              </a:ext>
            </a:extLst>
          </a:blip>
          <a:stretch>
            <a:fillRect/>
          </a:stretch>
        </p:blipFill>
        <p:spPr>
          <a:xfrm>
            <a:off x="4709141" y="1418786"/>
            <a:ext cx="790289" cy="736265"/>
          </a:xfrm>
          <a:prstGeom prst="rect">
            <a:avLst/>
          </a:prstGeom>
        </p:spPr>
      </p:pic>
    </p:spTree>
    <p:extLst>
      <p:ext uri="{BB962C8B-B14F-4D97-AF65-F5344CB8AC3E}">
        <p14:creationId xmlns="" xmlns:p14="http://schemas.microsoft.com/office/powerpoint/2010/main" val="136276680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inQuest_cela.jp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4942703" y="0"/>
            <a:ext cx="14086703" cy="6858000"/>
          </a:xfrm>
          <a:prstGeom prst="rect">
            <a:avLst/>
          </a:prstGeom>
        </p:spPr>
      </p:pic>
      <p:sp>
        <p:nvSpPr>
          <p:cNvPr id="5" name="PoleTekstowe 4"/>
          <p:cNvSpPr txBox="1"/>
          <p:nvPr/>
        </p:nvSpPr>
        <p:spPr>
          <a:xfrm rot="21439247">
            <a:off x="-1338486" y="4926528"/>
            <a:ext cx="7868541" cy="830997"/>
          </a:xfrm>
          <a:prstGeom prst="rect">
            <a:avLst/>
          </a:prstGeom>
          <a:noFill/>
        </p:spPr>
        <p:txBody>
          <a:bodyPr wrap="square" rtlCol="0">
            <a:spAutoFit/>
          </a:bodyPr>
          <a:lstStyle/>
          <a:p>
            <a:pPr marL="1346200"/>
            <a:r>
              <a:rPr lang="pl-PL" sz="4800" dirty="0" err="1" smtClean="0">
                <a:solidFill>
                  <a:srgbClr val="FFFFFF"/>
                </a:solidFill>
                <a:latin typeface="Arial"/>
                <a:cs typeface="Arial"/>
              </a:rPr>
              <a:t>Cyberprzemoc</a:t>
            </a:r>
            <a:endParaRPr lang="pl-PL" sz="4800" dirty="0">
              <a:solidFill>
                <a:srgbClr val="FFFFFF"/>
              </a:solidFill>
              <a:latin typeface="Arial"/>
              <a:cs typeface="Arial"/>
            </a:endParaRPr>
          </a:p>
        </p:txBody>
      </p:sp>
    </p:spTree>
    <p:extLst>
      <p:ext uri="{BB962C8B-B14F-4D97-AF65-F5344CB8AC3E}">
        <p14:creationId xmlns="" xmlns:p14="http://schemas.microsoft.com/office/powerpoint/2010/main" val="37463562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zawartości 2"/>
          <p:cNvSpPr>
            <a:spLocks noGrp="1"/>
          </p:cNvSpPr>
          <p:nvPr>
            <p:ph idx="1"/>
          </p:nvPr>
        </p:nvSpPr>
        <p:spPr>
          <a:xfrm>
            <a:off x="482859" y="2065245"/>
            <a:ext cx="3977510" cy="3840798"/>
          </a:xfrm>
        </p:spPr>
        <p:txBody>
          <a:bodyPr>
            <a:normAutofit/>
          </a:bodyPr>
          <a:lstStyle/>
          <a:p>
            <a:pPr marL="358775" lvl="1" indent="-358775"/>
            <a:r>
              <a:rPr lang="pl-PL" dirty="0" smtClean="0"/>
              <a:t>Przemoc przy wykorzystaniu kanałów internetowych oraz telefonii komórkowej</a:t>
            </a:r>
          </a:p>
          <a:p>
            <a:pPr marL="358775" lvl="1" indent="-358775"/>
            <a:r>
              <a:rPr lang="pl-PL" dirty="0" smtClean="0"/>
              <a:t>W skrajnych przypadkach może doprowadzić do samobójstwa (Polska)</a:t>
            </a:r>
          </a:p>
          <a:p>
            <a:pPr marL="358775" lvl="1" indent="-358775"/>
            <a:r>
              <a:rPr lang="pl-PL" dirty="0" smtClean="0"/>
              <a:t>Cyberprzemoc może przybierać różne formy:</a:t>
            </a:r>
          </a:p>
          <a:p>
            <a:pPr lvl="1"/>
            <a:r>
              <a:rPr lang="pl-PL" dirty="0" smtClean="0"/>
              <a:t>Nękanie</a:t>
            </a:r>
            <a:endParaRPr lang="pl-PL" dirty="0"/>
          </a:p>
          <a:p>
            <a:pPr lvl="1"/>
            <a:r>
              <a:rPr lang="pl-PL" dirty="0"/>
              <a:t>z</a:t>
            </a:r>
            <a:r>
              <a:rPr lang="pl-PL" dirty="0" smtClean="0"/>
              <a:t>astraszanie</a:t>
            </a:r>
          </a:p>
          <a:p>
            <a:pPr lvl="1"/>
            <a:r>
              <a:rPr lang="pl-PL" dirty="0"/>
              <a:t>s</a:t>
            </a:r>
            <a:r>
              <a:rPr lang="pl-PL" dirty="0" smtClean="0"/>
              <a:t>zantaż</a:t>
            </a:r>
          </a:p>
          <a:p>
            <a:pPr lvl="1"/>
            <a:r>
              <a:rPr lang="pl-PL" dirty="0"/>
              <a:t>i</a:t>
            </a:r>
            <a:r>
              <a:rPr lang="pl-PL" dirty="0" smtClean="0"/>
              <a:t> wiele innych </a:t>
            </a:r>
            <a:r>
              <a:rPr lang="is-IS" dirty="0" smtClean="0"/>
              <a:t>…</a:t>
            </a:r>
            <a:endParaRPr lang="pl-PL" dirty="0" smtClean="0"/>
          </a:p>
          <a:p>
            <a:pPr marL="719138" lvl="1" indent="0">
              <a:buNone/>
            </a:pPr>
            <a:endParaRPr lang="pl-PL" dirty="0" smtClean="0"/>
          </a:p>
          <a:p>
            <a:pPr lvl="1"/>
            <a:endParaRPr lang="pl-PL" dirty="0"/>
          </a:p>
          <a:p>
            <a:pPr marL="358775" lvl="1" indent="-358775"/>
            <a:endParaRPr lang="pl-PL" dirty="0" smtClean="0"/>
          </a:p>
          <a:p>
            <a:pPr lvl="1"/>
            <a:endParaRPr lang="pl-PL" dirty="0" smtClean="0"/>
          </a:p>
          <a:p>
            <a:pPr lvl="1"/>
            <a:endParaRPr lang="pl-PL" dirty="0" smtClean="0"/>
          </a:p>
          <a:p>
            <a:endParaRPr lang="pl-PL" dirty="0" smtClean="0"/>
          </a:p>
          <a:p>
            <a:endParaRPr lang="pl-PL" dirty="0" smtClean="0"/>
          </a:p>
          <a:p>
            <a:endParaRPr lang="pl-PL" dirty="0" smtClean="0"/>
          </a:p>
          <a:p>
            <a:pPr lvl="1"/>
            <a:endParaRPr lang="pl-PL" dirty="0"/>
          </a:p>
        </p:txBody>
      </p:sp>
      <p:sp>
        <p:nvSpPr>
          <p:cNvPr id="5" name="Tytuł 1"/>
          <p:cNvSpPr>
            <a:spLocks noGrp="1"/>
          </p:cNvSpPr>
          <p:nvPr>
            <p:ph type="title"/>
          </p:nvPr>
        </p:nvSpPr>
        <p:spPr>
          <a:xfrm>
            <a:off x="457200" y="270078"/>
            <a:ext cx="8686800" cy="1143000"/>
          </a:xfrm>
        </p:spPr>
        <p:txBody>
          <a:bodyPr>
            <a:normAutofit/>
          </a:bodyPr>
          <a:lstStyle/>
          <a:p>
            <a:r>
              <a:rPr lang="pl-PL" sz="3600" dirty="0" smtClean="0"/>
              <a:t>Cyberprzemoc</a:t>
            </a:r>
            <a:endParaRPr lang="pl-PL" sz="1800" b="0" dirty="0">
              <a:solidFill>
                <a:schemeClr val="tx1">
                  <a:lumMod val="50000"/>
                  <a:lumOff val="50000"/>
                </a:schemeClr>
              </a:solidFill>
            </a:endParaRPr>
          </a:p>
        </p:txBody>
      </p:sp>
      <p:sp>
        <p:nvSpPr>
          <p:cNvPr id="6" name="Symbol zastępczy zawartości 2"/>
          <p:cNvSpPr txBox="1">
            <a:spLocks/>
          </p:cNvSpPr>
          <p:nvPr/>
        </p:nvSpPr>
        <p:spPr>
          <a:xfrm>
            <a:off x="4708311" y="2078072"/>
            <a:ext cx="3977510" cy="3840797"/>
          </a:xfrm>
          <a:prstGeom prst="rect">
            <a:avLst/>
          </a:prstGeom>
        </p:spPr>
        <p:txBody>
          <a:bodyPr vert="horz" lIns="91440" tIns="45720" rIns="91440" bIns="45720" rtlCol="0">
            <a:normAutofit/>
          </a:bodyPr>
          <a:lstStyle>
            <a:lvl1pPr marL="457200" indent="-457200" algn="l" defTabSz="457200" rtl="0" eaLnBrk="1" latinLnBrk="0" hangingPunct="1">
              <a:spcBef>
                <a:spcPts val="900"/>
              </a:spcBef>
              <a:spcAft>
                <a:spcPts val="600"/>
              </a:spcAft>
              <a:buFont typeface="Lucida Grande"/>
              <a:buChar char="-"/>
              <a:defRPr sz="2000" kern="1200" spc="-50">
                <a:solidFill>
                  <a:schemeClr val="tx1">
                    <a:lumMod val="75000"/>
                    <a:lumOff val="25000"/>
                  </a:schemeClr>
                </a:solidFill>
                <a:latin typeface="Arial"/>
                <a:ea typeface="+mn-ea"/>
                <a:cs typeface="Arial"/>
              </a:defRPr>
            </a:lvl1pPr>
            <a:lvl2pPr marL="982663" indent="-263525" algn="l" defTabSz="457200" rtl="0" eaLnBrk="1" latinLnBrk="0" hangingPunct="1">
              <a:spcBef>
                <a:spcPct val="20000"/>
              </a:spcBef>
              <a:buFont typeface="Wingdings" charset="2"/>
              <a:buChar char="§"/>
              <a:defRPr sz="1800" kern="1200" spc="-50">
                <a:solidFill>
                  <a:schemeClr val="tx1">
                    <a:lumMod val="65000"/>
                    <a:lumOff val="35000"/>
                  </a:schemeClr>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58775" lvl="1" indent="-358775"/>
            <a:r>
              <a:rPr lang="pl-PL" dirty="0"/>
              <a:t>Rozmawiać z dziećmi na temat agresji i jej nie wspierania oraz sposobów reagowania</a:t>
            </a:r>
          </a:p>
          <a:p>
            <a:pPr marL="358775" lvl="1" indent="-358775"/>
            <a:r>
              <a:rPr lang="pl-PL" dirty="0"/>
              <a:t>Być przy dziecku</a:t>
            </a:r>
          </a:p>
          <a:p>
            <a:pPr marL="358775" lvl="1" indent="-358775"/>
            <a:r>
              <a:rPr lang="pl-PL" dirty="0"/>
              <a:t>Jeśli sytuacja się wydarzy:</a:t>
            </a:r>
          </a:p>
          <a:p>
            <a:pPr lvl="1"/>
            <a:r>
              <a:rPr lang="pl-PL" dirty="0"/>
              <a:t>zgłosić w szkole</a:t>
            </a:r>
          </a:p>
          <a:p>
            <a:pPr lvl="1"/>
            <a:r>
              <a:rPr lang="pl-PL" dirty="0"/>
              <a:t>zgłosić na policję</a:t>
            </a:r>
          </a:p>
          <a:p>
            <a:pPr lvl="1"/>
            <a:r>
              <a:rPr lang="pl-PL" dirty="0"/>
              <a:t>pójść z dzieckiem do psychologa</a:t>
            </a:r>
          </a:p>
          <a:p>
            <a:pPr lvl="1"/>
            <a:r>
              <a:rPr lang="pl-PL" dirty="0"/>
              <a:t>zachować dowody</a:t>
            </a:r>
          </a:p>
          <a:p>
            <a:pPr lvl="1"/>
            <a:r>
              <a:rPr lang="pl-PL" dirty="0"/>
              <a:t>zadzwonić pod numery:</a:t>
            </a:r>
          </a:p>
          <a:p>
            <a:pPr marL="914400" lvl="2" indent="0">
              <a:buNone/>
            </a:pPr>
            <a:r>
              <a:rPr lang="pl-PL" sz="1800" spc="-50" dirty="0">
                <a:solidFill>
                  <a:schemeClr val="accent3">
                    <a:lumMod val="50000"/>
                  </a:schemeClr>
                </a:solidFill>
              </a:rPr>
              <a:t>116 111 </a:t>
            </a:r>
            <a:r>
              <a:rPr lang="pl-PL" sz="1800" spc="-50" dirty="0">
                <a:solidFill>
                  <a:schemeClr val="tx1">
                    <a:lumMod val="65000"/>
                    <a:lumOff val="35000"/>
                  </a:schemeClr>
                </a:solidFill>
              </a:rPr>
              <a:t>lub </a:t>
            </a:r>
            <a:r>
              <a:rPr lang="pl-PL" sz="1800" spc="-50" dirty="0">
                <a:solidFill>
                  <a:srgbClr val="4F6228"/>
                </a:solidFill>
              </a:rPr>
              <a:t>800 100 100</a:t>
            </a:r>
            <a:endParaRPr lang="pl-PL" dirty="0">
              <a:solidFill>
                <a:srgbClr val="4F6228"/>
              </a:solidFill>
            </a:endParaRPr>
          </a:p>
          <a:p>
            <a:endParaRPr lang="pl-PL" dirty="0" smtClean="0"/>
          </a:p>
          <a:p>
            <a:endParaRPr lang="pl-PL" dirty="0" smtClean="0"/>
          </a:p>
          <a:p>
            <a:endParaRPr lang="pl-PL" dirty="0" smtClean="0"/>
          </a:p>
          <a:p>
            <a:pPr lvl="1"/>
            <a:endParaRPr lang="pl-PL" dirty="0"/>
          </a:p>
        </p:txBody>
      </p:sp>
      <p:cxnSp>
        <p:nvCxnSpPr>
          <p:cNvPr id="3" name="Łącznik prosty 2"/>
          <p:cNvCxnSpPr/>
          <p:nvPr/>
        </p:nvCxnSpPr>
        <p:spPr>
          <a:xfrm>
            <a:off x="4460369" y="1413079"/>
            <a:ext cx="0" cy="5077729"/>
          </a:xfrm>
          <a:prstGeom prst="line">
            <a:avLst/>
          </a:prstGeom>
        </p:spPr>
        <p:style>
          <a:lnRef idx="2">
            <a:schemeClr val="dk1"/>
          </a:lnRef>
          <a:fillRef idx="0">
            <a:schemeClr val="dk1"/>
          </a:fillRef>
          <a:effectRef idx="1">
            <a:schemeClr val="dk1"/>
          </a:effectRef>
          <a:fontRef idx="minor">
            <a:schemeClr val="tx1"/>
          </a:fontRef>
        </p:style>
      </p:cxnSp>
      <p:sp>
        <p:nvSpPr>
          <p:cNvPr id="7" name="Symbol zastępczy zawartości 2"/>
          <p:cNvSpPr txBox="1">
            <a:spLocks/>
          </p:cNvSpPr>
          <p:nvPr/>
        </p:nvSpPr>
        <p:spPr>
          <a:xfrm>
            <a:off x="489952" y="1449501"/>
            <a:ext cx="3977510" cy="705550"/>
          </a:xfrm>
          <a:prstGeom prst="rect">
            <a:avLst/>
          </a:prstGeom>
        </p:spPr>
        <p:txBody>
          <a:bodyPr vert="horz" lIns="91440" tIns="45720" rIns="91440" bIns="45720" rtlCol="0">
            <a:normAutofit/>
          </a:bodyPr>
          <a:lstStyle>
            <a:lvl1pPr marL="457200" indent="-457200" algn="l" defTabSz="457200" rtl="0" eaLnBrk="1" latinLnBrk="0" hangingPunct="1">
              <a:spcBef>
                <a:spcPts val="900"/>
              </a:spcBef>
              <a:spcAft>
                <a:spcPts val="600"/>
              </a:spcAft>
              <a:buFont typeface="Lucida Grande"/>
              <a:buChar char="-"/>
              <a:defRPr sz="2000" kern="1200" spc="-50">
                <a:solidFill>
                  <a:schemeClr val="tx1">
                    <a:lumMod val="75000"/>
                    <a:lumOff val="25000"/>
                  </a:schemeClr>
                </a:solidFill>
                <a:latin typeface="Arial"/>
                <a:ea typeface="+mn-ea"/>
                <a:cs typeface="Arial"/>
              </a:defRPr>
            </a:lvl1pPr>
            <a:lvl2pPr marL="982663" indent="-263525" algn="l" defTabSz="457200" rtl="0" eaLnBrk="1" latinLnBrk="0" hangingPunct="1">
              <a:spcBef>
                <a:spcPct val="20000"/>
              </a:spcBef>
              <a:buFont typeface="Wingdings" charset="2"/>
              <a:buChar char="§"/>
              <a:defRPr sz="1800" kern="1200" spc="-50">
                <a:solidFill>
                  <a:schemeClr val="tx1">
                    <a:lumMod val="65000"/>
                    <a:lumOff val="35000"/>
                  </a:schemeClr>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buNone/>
              <a:tabLst>
                <a:tab pos="90488" algn="l"/>
              </a:tabLst>
            </a:pPr>
            <a:r>
              <a:rPr lang="pl-PL" sz="2800" dirty="0" smtClean="0"/>
              <a:t>		Na czym polega</a:t>
            </a:r>
            <a:endParaRPr lang="pl-PL" sz="2800" dirty="0"/>
          </a:p>
        </p:txBody>
      </p:sp>
      <p:sp>
        <p:nvSpPr>
          <p:cNvPr id="8" name="Symbol zastępczy zawartości 2"/>
          <p:cNvSpPr txBox="1">
            <a:spLocks/>
          </p:cNvSpPr>
          <p:nvPr/>
        </p:nvSpPr>
        <p:spPr>
          <a:xfrm>
            <a:off x="4709141" y="1447942"/>
            <a:ext cx="3977510" cy="705550"/>
          </a:xfrm>
          <a:prstGeom prst="rect">
            <a:avLst/>
          </a:prstGeom>
        </p:spPr>
        <p:txBody>
          <a:bodyPr vert="horz" lIns="91440" tIns="45720" rIns="91440" bIns="45720" rtlCol="0">
            <a:normAutofit/>
          </a:bodyPr>
          <a:lstStyle>
            <a:lvl1pPr marL="457200" indent="-457200" algn="l" defTabSz="457200" rtl="0" eaLnBrk="1" latinLnBrk="0" hangingPunct="1">
              <a:spcBef>
                <a:spcPts val="900"/>
              </a:spcBef>
              <a:spcAft>
                <a:spcPts val="600"/>
              </a:spcAft>
              <a:buFont typeface="Lucida Grande"/>
              <a:buChar char="-"/>
              <a:defRPr sz="2000" kern="1200" spc="-50">
                <a:solidFill>
                  <a:schemeClr val="tx1">
                    <a:lumMod val="75000"/>
                    <a:lumOff val="25000"/>
                  </a:schemeClr>
                </a:solidFill>
                <a:latin typeface="Arial"/>
                <a:ea typeface="+mn-ea"/>
                <a:cs typeface="Arial"/>
              </a:defRPr>
            </a:lvl1pPr>
            <a:lvl2pPr marL="982663" indent="-263525" algn="l" defTabSz="457200" rtl="0" eaLnBrk="1" latinLnBrk="0" hangingPunct="1">
              <a:spcBef>
                <a:spcPct val="20000"/>
              </a:spcBef>
              <a:buFont typeface="Wingdings" charset="2"/>
              <a:buChar char="§"/>
              <a:defRPr sz="1800" kern="1200" spc="-50">
                <a:solidFill>
                  <a:schemeClr val="tx1">
                    <a:lumMod val="65000"/>
                    <a:lumOff val="35000"/>
                  </a:schemeClr>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buNone/>
            </a:pPr>
            <a:r>
              <a:rPr lang="pl-PL" sz="2800" dirty="0" smtClean="0"/>
              <a:t>		Co robić</a:t>
            </a:r>
            <a:endParaRPr lang="pl-PL" sz="2800" dirty="0"/>
          </a:p>
        </p:txBody>
      </p:sp>
      <p:pic>
        <p:nvPicPr>
          <p:cNvPr id="2" name="Obraz 1" descr="AA002733.png"/>
          <p:cNvPicPr>
            <a:picLocks noChangeAspect="1"/>
          </p:cNvPicPr>
          <p:nvPr/>
        </p:nvPicPr>
        <p:blipFill>
          <a:blip r:embed="rId3" cstate="screen">
            <a:extLst>
              <a:ext uri="{28A0092B-C50C-407E-A947-70E740481C1C}">
                <a14:useLocalDpi xmlns="" xmlns:a14="http://schemas.microsoft.com/office/drawing/2010/main"/>
              </a:ext>
            </a:extLst>
          </a:blip>
          <a:stretch>
            <a:fillRect/>
          </a:stretch>
        </p:blipFill>
        <p:spPr>
          <a:xfrm rot="19784428">
            <a:off x="125164" y="1541811"/>
            <a:ext cx="734963" cy="459352"/>
          </a:xfrm>
          <a:prstGeom prst="rect">
            <a:avLst/>
          </a:prstGeom>
        </p:spPr>
      </p:pic>
      <p:pic>
        <p:nvPicPr>
          <p:cNvPr id="9" name="Obraz 8" descr="ED000083.png"/>
          <p:cNvPicPr>
            <a:picLocks noChangeAspect="1"/>
          </p:cNvPicPr>
          <p:nvPr/>
        </p:nvPicPr>
        <p:blipFill>
          <a:blip r:embed="rId4" cstate="screen">
            <a:extLst>
              <a:ext uri="{28A0092B-C50C-407E-A947-70E740481C1C}">
                <a14:useLocalDpi xmlns="" xmlns:a14="http://schemas.microsoft.com/office/drawing/2010/main"/>
              </a:ext>
            </a:extLst>
          </a:blip>
          <a:stretch>
            <a:fillRect/>
          </a:stretch>
        </p:blipFill>
        <p:spPr>
          <a:xfrm>
            <a:off x="4709141" y="1418786"/>
            <a:ext cx="790289" cy="736265"/>
          </a:xfrm>
          <a:prstGeom prst="rect">
            <a:avLst/>
          </a:prstGeom>
        </p:spPr>
      </p:pic>
    </p:spTree>
    <p:extLst>
      <p:ext uri="{BB962C8B-B14F-4D97-AF65-F5344CB8AC3E}">
        <p14:creationId xmlns="" xmlns:p14="http://schemas.microsoft.com/office/powerpoint/2010/main" val="163225846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p:nvPr/>
        </p:nvSpPr>
        <p:spPr>
          <a:xfrm>
            <a:off x="0" y="0"/>
            <a:ext cx="9144000" cy="6857999"/>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3638042" y="229346"/>
            <a:ext cx="3624543" cy="1519460"/>
          </a:xfrm>
          <a:prstGeom prst="rect">
            <a:avLst/>
          </a:prstGeom>
        </p:spPr>
        <p:txBody>
          <a:bodyPr vert="horz" wrap="square" lIns="0" tIns="0" rIns="0" bIns="0" rtlCol="0">
            <a:spAutoFit/>
          </a:bodyPr>
          <a:lstStyle/>
          <a:p>
            <a:pPr marL="0" marR="0">
              <a:lnSpc>
                <a:spcPts val="5364"/>
              </a:lnSpc>
              <a:spcBef>
                <a:spcPts val="0"/>
              </a:spcBef>
              <a:spcAft>
                <a:spcPts val="0"/>
              </a:spcAft>
            </a:pPr>
            <a:r>
              <a:rPr sz="4400" b="1" dirty="0">
                <a:solidFill>
                  <a:srgbClr val="FFC000"/>
                </a:solidFill>
                <a:latin typeface="MBMOAG+Calibri-Bold"/>
                <a:cs typeface="MBMOAG+Calibri-Bold"/>
              </a:rPr>
              <a:t>Profilaktyka</a:t>
            </a:r>
          </a:p>
        </p:txBody>
      </p:sp>
      <p:sp>
        <p:nvSpPr>
          <p:cNvPr id="4" name="object 4"/>
          <p:cNvSpPr txBox="1"/>
          <p:nvPr/>
        </p:nvSpPr>
        <p:spPr>
          <a:xfrm>
            <a:off x="432816" y="1204534"/>
            <a:ext cx="551183" cy="777978"/>
          </a:xfrm>
          <a:prstGeom prst="rect">
            <a:avLst/>
          </a:prstGeom>
        </p:spPr>
        <p:txBody>
          <a:bodyPr vert="horz" wrap="square" lIns="0" tIns="0" rIns="0" bIns="0" rtlCol="0">
            <a:spAutoFit/>
          </a:bodyPr>
          <a:lstStyle/>
          <a:p>
            <a:pPr marL="0" marR="0">
              <a:lnSpc>
                <a:spcPts val="2600"/>
              </a:lnSpc>
              <a:spcBef>
                <a:spcPts val="0"/>
              </a:spcBef>
              <a:spcAft>
                <a:spcPts val="0"/>
              </a:spcAft>
            </a:pPr>
            <a:r>
              <a:rPr sz="2350" dirty="0">
                <a:solidFill>
                  <a:srgbClr val="FFC000"/>
                </a:solidFill>
                <a:latin typeface="LWMORA+ArialMT"/>
                <a:cs typeface="LWMORA+ArialMT"/>
              </a:rPr>
              <a:t>•</a:t>
            </a:r>
          </a:p>
        </p:txBody>
      </p:sp>
      <p:sp>
        <p:nvSpPr>
          <p:cNvPr id="5" name="object 5"/>
          <p:cNvSpPr txBox="1"/>
          <p:nvPr/>
        </p:nvSpPr>
        <p:spPr>
          <a:xfrm>
            <a:off x="600456" y="1265238"/>
            <a:ext cx="8382548" cy="598289"/>
          </a:xfrm>
          <a:prstGeom prst="rect">
            <a:avLst/>
          </a:prstGeom>
        </p:spPr>
        <p:txBody>
          <a:bodyPr vert="horz" wrap="square" lIns="0" tIns="0" rIns="0" bIns="0" rtlCol="0">
            <a:spAutoFit/>
          </a:bodyPr>
          <a:lstStyle/>
          <a:p>
            <a:pPr marL="0" marR="0">
              <a:lnSpc>
                <a:spcPts val="2010"/>
              </a:lnSpc>
              <a:spcBef>
                <a:spcPts val="0"/>
              </a:spcBef>
              <a:spcAft>
                <a:spcPts val="0"/>
              </a:spcAft>
            </a:pPr>
            <a:r>
              <a:rPr sz="1800" dirty="0">
                <a:solidFill>
                  <a:srgbClr val="000000"/>
                </a:solidFill>
                <a:latin typeface="LWMORA+ArialMT"/>
                <a:cs typeface="LWMORA+ArialMT"/>
              </a:rPr>
              <a:t>Uczulać młodych aby nie wykonywali, bądź też nie pozwalali robić sobie</a:t>
            </a:r>
          </a:p>
        </p:txBody>
      </p:sp>
      <p:sp>
        <p:nvSpPr>
          <p:cNvPr id="6" name="object 6"/>
          <p:cNvSpPr txBox="1"/>
          <p:nvPr/>
        </p:nvSpPr>
        <p:spPr>
          <a:xfrm>
            <a:off x="432816" y="1676442"/>
            <a:ext cx="9290489" cy="3480448"/>
          </a:xfrm>
          <a:prstGeom prst="rect">
            <a:avLst/>
          </a:prstGeom>
        </p:spPr>
        <p:txBody>
          <a:bodyPr vert="horz" wrap="square" lIns="0" tIns="0" rIns="0" bIns="0" rtlCol="0">
            <a:spAutoFit/>
          </a:bodyPr>
          <a:lstStyle/>
          <a:p>
            <a:pPr marL="0" marR="0">
              <a:lnSpc>
                <a:spcPts val="2013"/>
              </a:lnSpc>
              <a:spcBef>
                <a:spcPts val="0"/>
              </a:spcBef>
              <a:spcAft>
                <a:spcPts val="0"/>
              </a:spcAft>
            </a:pPr>
            <a:r>
              <a:rPr sz="1800" dirty="0">
                <a:solidFill>
                  <a:srgbClr val="000000"/>
                </a:solidFill>
                <a:latin typeface="LWMORA+ArialMT"/>
                <a:cs typeface="LWMORA+ArialMT"/>
              </a:rPr>
              <a:t>erotycznych zdjęć.</a:t>
            </a:r>
          </a:p>
          <a:p>
            <a:pPr marL="1319" marR="0">
              <a:lnSpc>
                <a:spcPts val="3241"/>
              </a:lnSpc>
              <a:spcBef>
                <a:spcPts val="0"/>
              </a:spcBef>
              <a:spcAft>
                <a:spcPts val="0"/>
              </a:spcAft>
            </a:pPr>
            <a:r>
              <a:rPr sz="1800" dirty="0">
                <a:solidFill>
                  <a:srgbClr val="000000"/>
                </a:solidFill>
                <a:latin typeface="LWMORA+ArialMT"/>
                <a:cs typeface="LWMORA+ArialMT"/>
              </a:rPr>
              <a:t>Informować aby na zdjęciach </a:t>
            </a:r>
            <a:r>
              <a:rPr sz="1800" b="1" dirty="0">
                <a:solidFill>
                  <a:srgbClr val="92D050"/>
                </a:solidFill>
                <a:latin typeface="JQQJWM+Arial-BoldMT"/>
                <a:cs typeface="JQQJWM+Arial-BoldMT"/>
              </a:rPr>
              <a:t>nie była widoczna </a:t>
            </a:r>
            <a:r>
              <a:rPr sz="1800" dirty="0">
                <a:solidFill>
                  <a:srgbClr val="000000"/>
                </a:solidFill>
                <a:latin typeface="PPKIOW+ArialMT"/>
                <a:cs typeface="PPKIOW+ArialMT"/>
              </a:rPr>
              <a:t>twarz lub inne</a:t>
            </a:r>
          </a:p>
          <a:p>
            <a:pPr marL="0" marR="0">
              <a:lnSpc>
                <a:spcPts val="3243"/>
              </a:lnSpc>
              <a:spcBef>
                <a:spcPts val="0"/>
              </a:spcBef>
              <a:spcAft>
                <a:spcPts val="0"/>
              </a:spcAft>
            </a:pPr>
            <a:r>
              <a:rPr sz="1800" dirty="0">
                <a:solidFill>
                  <a:srgbClr val="000000"/>
                </a:solidFill>
                <a:latin typeface="PPKIOW+ArialMT"/>
                <a:cs typeface="PPKIOW+ArialMT"/>
              </a:rPr>
              <a:t>charakterystyczne dla danej osoby cechy.</a:t>
            </a:r>
          </a:p>
          <a:p>
            <a:pPr marL="1223" marR="0">
              <a:lnSpc>
                <a:spcPts val="3239"/>
              </a:lnSpc>
              <a:spcBef>
                <a:spcPts val="0"/>
              </a:spcBef>
              <a:spcAft>
                <a:spcPts val="0"/>
              </a:spcAft>
            </a:pPr>
            <a:r>
              <a:rPr sz="1800" dirty="0">
                <a:solidFill>
                  <a:srgbClr val="000000"/>
                </a:solidFill>
                <a:latin typeface="LWMORA+ArialMT"/>
                <a:cs typeface="LWMORA+ArialMT"/>
              </a:rPr>
              <a:t>Aby zdjęcia były robione aparatem lub komórką należącą do nich</a:t>
            </a:r>
          </a:p>
          <a:p>
            <a:pPr marL="0" marR="0">
              <a:lnSpc>
                <a:spcPts val="3241"/>
              </a:lnSpc>
              <a:spcBef>
                <a:spcPts val="0"/>
              </a:spcBef>
              <a:spcAft>
                <a:spcPts val="0"/>
              </a:spcAft>
            </a:pPr>
            <a:r>
              <a:rPr sz="1800" dirty="0">
                <a:solidFill>
                  <a:srgbClr val="000000"/>
                </a:solidFill>
                <a:latin typeface="PPKIOW+ArialMT"/>
                <a:cs typeface="PPKIOW+ArialMT"/>
              </a:rPr>
              <a:t>a nie innej osoby.</a:t>
            </a:r>
          </a:p>
          <a:p>
            <a:pPr marL="1319" marR="0">
              <a:lnSpc>
                <a:spcPts val="3240"/>
              </a:lnSpc>
              <a:spcBef>
                <a:spcPts val="0"/>
              </a:spcBef>
              <a:spcAft>
                <a:spcPts val="0"/>
              </a:spcAft>
            </a:pPr>
            <a:r>
              <a:rPr sz="1800" dirty="0">
                <a:solidFill>
                  <a:srgbClr val="000000"/>
                </a:solidFill>
                <a:latin typeface="LWMORA+ArialMT"/>
                <a:cs typeface="LWMORA+ArialMT"/>
              </a:rPr>
              <a:t>Umiejętność korzystania z zabezpieczeń elektronicznych np.: hasła folderu ze</a:t>
            </a:r>
          </a:p>
          <a:p>
            <a:pPr marL="0" marR="0">
              <a:lnSpc>
                <a:spcPts val="3242"/>
              </a:lnSpc>
              <a:spcBef>
                <a:spcPts val="0"/>
              </a:spcBef>
              <a:spcAft>
                <a:spcPts val="0"/>
              </a:spcAft>
            </a:pPr>
            <a:r>
              <a:rPr sz="1800" dirty="0">
                <a:solidFill>
                  <a:srgbClr val="000000"/>
                </a:solidFill>
                <a:latin typeface="LWMORA+ArialMT"/>
                <a:cs typeface="LWMORA+ArialMT"/>
              </a:rPr>
              <a:t>zdjęciami w komórce, czy komputerze w sytuacji kiedy sprzęt zostanie utracony.</a:t>
            </a:r>
          </a:p>
          <a:p>
            <a:pPr marL="1319" marR="0">
              <a:lnSpc>
                <a:spcPts val="3241"/>
              </a:lnSpc>
              <a:spcBef>
                <a:spcPts val="0"/>
              </a:spcBef>
              <a:spcAft>
                <a:spcPts val="0"/>
              </a:spcAft>
            </a:pPr>
            <a:r>
              <a:rPr sz="1800" dirty="0">
                <a:solidFill>
                  <a:srgbClr val="000000"/>
                </a:solidFill>
                <a:latin typeface="LWMORA+ArialMT"/>
                <a:cs typeface="LWMORA+ArialMT"/>
              </a:rPr>
              <a:t>Konieczne jest informowanie młodzieży o programach </a:t>
            </a:r>
            <a:r>
              <a:rPr sz="1800" b="1" dirty="0">
                <a:solidFill>
                  <a:srgbClr val="92D050"/>
                </a:solidFill>
                <a:latin typeface="JQQJWM+Arial-BoldMT"/>
                <a:cs typeface="JQQJWM+Arial-BoldMT"/>
              </a:rPr>
              <a:t> nagrywających</a:t>
            </a:r>
          </a:p>
        </p:txBody>
      </p:sp>
      <p:sp>
        <p:nvSpPr>
          <p:cNvPr id="7" name="object 7"/>
          <p:cNvSpPr txBox="1"/>
          <p:nvPr/>
        </p:nvSpPr>
        <p:spPr>
          <a:xfrm>
            <a:off x="432816" y="2027748"/>
            <a:ext cx="551183" cy="777978"/>
          </a:xfrm>
          <a:prstGeom prst="rect">
            <a:avLst/>
          </a:prstGeom>
        </p:spPr>
        <p:txBody>
          <a:bodyPr vert="horz" wrap="square" lIns="0" tIns="0" rIns="0" bIns="0" rtlCol="0">
            <a:spAutoFit/>
          </a:bodyPr>
          <a:lstStyle/>
          <a:p>
            <a:pPr marL="0" marR="0">
              <a:lnSpc>
                <a:spcPts val="2600"/>
              </a:lnSpc>
              <a:spcBef>
                <a:spcPts val="0"/>
              </a:spcBef>
              <a:spcAft>
                <a:spcPts val="0"/>
              </a:spcAft>
            </a:pPr>
            <a:r>
              <a:rPr sz="2350" dirty="0">
                <a:solidFill>
                  <a:srgbClr val="FFC000"/>
                </a:solidFill>
                <a:latin typeface="LWMORA+ArialMT"/>
                <a:cs typeface="LWMORA+ArialMT"/>
              </a:rPr>
              <a:t>•</a:t>
            </a:r>
          </a:p>
        </p:txBody>
      </p:sp>
      <p:sp>
        <p:nvSpPr>
          <p:cNvPr id="8" name="object 8"/>
          <p:cNvSpPr txBox="1"/>
          <p:nvPr/>
        </p:nvSpPr>
        <p:spPr>
          <a:xfrm>
            <a:off x="432816" y="2850813"/>
            <a:ext cx="551290" cy="778318"/>
          </a:xfrm>
          <a:prstGeom prst="rect">
            <a:avLst/>
          </a:prstGeom>
        </p:spPr>
        <p:txBody>
          <a:bodyPr vert="horz" wrap="square" lIns="0" tIns="0" rIns="0" bIns="0" rtlCol="0">
            <a:spAutoFit/>
          </a:bodyPr>
          <a:lstStyle/>
          <a:p>
            <a:pPr marL="0" marR="0">
              <a:lnSpc>
                <a:spcPts val="2603"/>
              </a:lnSpc>
              <a:spcBef>
                <a:spcPts val="0"/>
              </a:spcBef>
              <a:spcAft>
                <a:spcPts val="0"/>
              </a:spcAft>
            </a:pPr>
            <a:r>
              <a:rPr sz="2350" dirty="0">
                <a:solidFill>
                  <a:srgbClr val="FFC000"/>
                </a:solidFill>
                <a:latin typeface="LWMORA+ArialMT"/>
                <a:cs typeface="LWMORA+ArialMT"/>
              </a:rPr>
              <a:t>•</a:t>
            </a:r>
          </a:p>
        </p:txBody>
      </p:sp>
      <p:sp>
        <p:nvSpPr>
          <p:cNvPr id="9" name="object 9"/>
          <p:cNvSpPr txBox="1"/>
          <p:nvPr/>
        </p:nvSpPr>
        <p:spPr>
          <a:xfrm>
            <a:off x="432816" y="3674027"/>
            <a:ext cx="551290" cy="778318"/>
          </a:xfrm>
          <a:prstGeom prst="rect">
            <a:avLst/>
          </a:prstGeom>
        </p:spPr>
        <p:txBody>
          <a:bodyPr vert="horz" wrap="square" lIns="0" tIns="0" rIns="0" bIns="0" rtlCol="0">
            <a:spAutoFit/>
          </a:bodyPr>
          <a:lstStyle/>
          <a:p>
            <a:pPr marL="0" marR="0">
              <a:lnSpc>
                <a:spcPts val="2603"/>
              </a:lnSpc>
              <a:spcBef>
                <a:spcPts val="0"/>
              </a:spcBef>
              <a:spcAft>
                <a:spcPts val="0"/>
              </a:spcAft>
            </a:pPr>
            <a:r>
              <a:rPr sz="2350" dirty="0">
                <a:solidFill>
                  <a:srgbClr val="FFC000"/>
                </a:solidFill>
                <a:latin typeface="LWMORA+ArialMT"/>
                <a:cs typeface="LWMORA+ArialMT"/>
              </a:rPr>
              <a:t>•</a:t>
            </a:r>
          </a:p>
        </p:txBody>
      </p:sp>
      <p:sp>
        <p:nvSpPr>
          <p:cNvPr id="10" name="object 10"/>
          <p:cNvSpPr txBox="1"/>
          <p:nvPr/>
        </p:nvSpPr>
        <p:spPr>
          <a:xfrm>
            <a:off x="432816" y="4497898"/>
            <a:ext cx="551183" cy="777978"/>
          </a:xfrm>
          <a:prstGeom prst="rect">
            <a:avLst/>
          </a:prstGeom>
        </p:spPr>
        <p:txBody>
          <a:bodyPr vert="horz" wrap="square" lIns="0" tIns="0" rIns="0" bIns="0" rtlCol="0">
            <a:spAutoFit/>
          </a:bodyPr>
          <a:lstStyle/>
          <a:p>
            <a:pPr marL="0" marR="0">
              <a:lnSpc>
                <a:spcPts val="2600"/>
              </a:lnSpc>
              <a:spcBef>
                <a:spcPts val="0"/>
              </a:spcBef>
              <a:spcAft>
                <a:spcPts val="0"/>
              </a:spcAft>
            </a:pPr>
            <a:r>
              <a:rPr sz="2350" dirty="0">
                <a:solidFill>
                  <a:srgbClr val="FFC000"/>
                </a:solidFill>
                <a:latin typeface="LWMORA+ArialMT"/>
                <a:cs typeface="LWMORA+ArialMT"/>
              </a:rPr>
              <a:t>•</a:t>
            </a:r>
          </a:p>
        </p:txBody>
      </p:sp>
      <p:sp>
        <p:nvSpPr>
          <p:cNvPr id="11" name="object 11"/>
          <p:cNvSpPr txBox="1"/>
          <p:nvPr/>
        </p:nvSpPr>
        <p:spPr>
          <a:xfrm>
            <a:off x="432816" y="4970082"/>
            <a:ext cx="1517637" cy="598289"/>
          </a:xfrm>
          <a:prstGeom prst="rect">
            <a:avLst/>
          </a:prstGeom>
        </p:spPr>
        <p:txBody>
          <a:bodyPr vert="horz" wrap="square" lIns="0" tIns="0" rIns="0" bIns="0" rtlCol="0">
            <a:spAutoFit/>
          </a:bodyPr>
          <a:lstStyle/>
          <a:p>
            <a:pPr marL="0" marR="0">
              <a:lnSpc>
                <a:spcPts val="2010"/>
              </a:lnSpc>
              <a:spcBef>
                <a:spcPts val="0"/>
              </a:spcBef>
              <a:spcAft>
                <a:spcPts val="0"/>
              </a:spcAft>
            </a:pPr>
            <a:r>
              <a:rPr sz="1800" dirty="0">
                <a:solidFill>
                  <a:srgbClr val="000000"/>
                </a:solidFill>
                <a:latin typeface="PPKIOW+ArialMT"/>
                <a:cs typeface="PPKIOW+ArialMT"/>
              </a:rPr>
              <a:t>wideoczaty.</a:t>
            </a:r>
          </a:p>
        </p:txBody>
      </p:sp>
      <p:sp>
        <p:nvSpPr>
          <p:cNvPr id="12" name="object 12"/>
          <p:cNvSpPr txBox="1"/>
          <p:nvPr/>
        </p:nvSpPr>
        <p:spPr>
          <a:xfrm>
            <a:off x="1350518" y="5739013"/>
            <a:ext cx="8066741" cy="333518"/>
          </a:xfrm>
          <a:prstGeom prst="rect">
            <a:avLst/>
          </a:prstGeom>
        </p:spPr>
        <p:txBody>
          <a:bodyPr vert="horz" wrap="square" lIns="0" tIns="0" rIns="0" bIns="0" rtlCol="0">
            <a:spAutoFit/>
          </a:bodyPr>
          <a:lstStyle/>
          <a:p>
            <a:pPr marL="0" marR="0">
              <a:lnSpc>
                <a:spcPts val="1126"/>
              </a:lnSpc>
              <a:spcBef>
                <a:spcPts val="0"/>
              </a:spcBef>
              <a:spcAft>
                <a:spcPts val="0"/>
              </a:spcAft>
            </a:pPr>
            <a:r>
              <a:rPr sz="1000" dirty="0">
                <a:solidFill>
                  <a:srgbClr val="000000"/>
                </a:solidFill>
                <a:latin typeface="LWMORA+ArialMT"/>
                <a:cs typeface="LWMORA+ArialMT"/>
              </a:rPr>
              <a:t>cyt. za: Wojciech Ronatowicz „Cyberpodwórko </a:t>
            </a:r>
            <a:r>
              <a:rPr sz="1000" dirty="0">
                <a:solidFill>
                  <a:srgbClr val="000000"/>
                </a:solidFill>
                <a:latin typeface="PPKIOW+ArialMT"/>
                <a:cs typeface="PPKIOW+ArialMT"/>
              </a:rPr>
              <a:t>- </a:t>
            </a:r>
            <a:r>
              <a:rPr sz="1000" dirty="0">
                <a:solidFill>
                  <a:srgbClr val="000000"/>
                </a:solidFill>
                <a:latin typeface="LWMORA+ArialMT"/>
                <a:cs typeface="LWMORA+ArialMT"/>
              </a:rPr>
              <a:t>profilaktyka ryzykownych zachowań seksualnych dzieci, młodzieży i młodych</a:t>
            </a:r>
          </a:p>
        </p:txBody>
      </p:sp>
      <p:sp>
        <p:nvSpPr>
          <p:cNvPr id="13" name="object 13"/>
          <p:cNvSpPr txBox="1"/>
          <p:nvPr/>
        </p:nvSpPr>
        <p:spPr>
          <a:xfrm>
            <a:off x="1350518" y="5967337"/>
            <a:ext cx="7830485" cy="333858"/>
          </a:xfrm>
          <a:prstGeom prst="rect">
            <a:avLst/>
          </a:prstGeom>
        </p:spPr>
        <p:txBody>
          <a:bodyPr vert="horz" wrap="square" lIns="0" tIns="0" rIns="0" bIns="0" rtlCol="0">
            <a:spAutoFit/>
          </a:bodyPr>
          <a:lstStyle/>
          <a:p>
            <a:pPr marL="0" marR="0">
              <a:lnSpc>
                <a:spcPts val="1128"/>
              </a:lnSpc>
              <a:spcBef>
                <a:spcPts val="0"/>
              </a:spcBef>
              <a:spcAft>
                <a:spcPts val="0"/>
              </a:spcAft>
            </a:pPr>
            <a:r>
              <a:rPr sz="1000" dirty="0">
                <a:solidFill>
                  <a:srgbClr val="000000"/>
                </a:solidFill>
                <a:latin typeface="LWMORA+ArialMT"/>
                <a:cs typeface="LWMORA+ArialMT"/>
              </a:rPr>
              <a:t>dorosłych w wirtualnym świecie.” – Cyberprzestrzeń – człowiek – edukacja. Dylematy społeczności cyfrowej – </a:t>
            </a:r>
            <a:r>
              <a:rPr sz="1000" dirty="0">
                <a:solidFill>
                  <a:srgbClr val="000000"/>
                </a:solidFill>
                <a:latin typeface="PPKIOW+ArialMT"/>
                <a:cs typeface="PPKIOW+ArialMT"/>
              </a:rPr>
              <a:t>Tom 2, pod</a:t>
            </a:r>
          </a:p>
        </p:txBody>
      </p:sp>
      <p:sp>
        <p:nvSpPr>
          <p:cNvPr id="14" name="object 14"/>
          <p:cNvSpPr txBox="1"/>
          <p:nvPr/>
        </p:nvSpPr>
        <p:spPr>
          <a:xfrm>
            <a:off x="1350518" y="6196518"/>
            <a:ext cx="4275245" cy="333518"/>
          </a:xfrm>
          <a:prstGeom prst="rect">
            <a:avLst/>
          </a:prstGeom>
        </p:spPr>
        <p:txBody>
          <a:bodyPr vert="horz" wrap="square" lIns="0" tIns="0" rIns="0" bIns="0" rtlCol="0">
            <a:spAutoFit/>
          </a:bodyPr>
          <a:lstStyle/>
          <a:p>
            <a:pPr marL="0" marR="0">
              <a:lnSpc>
                <a:spcPts val="1126"/>
              </a:lnSpc>
              <a:spcBef>
                <a:spcPts val="0"/>
              </a:spcBef>
              <a:spcAft>
                <a:spcPts val="0"/>
              </a:spcAft>
            </a:pPr>
            <a:r>
              <a:rPr sz="1000" dirty="0">
                <a:solidFill>
                  <a:srgbClr val="000000"/>
                </a:solidFill>
                <a:latin typeface="LWMORA+ArialMT"/>
                <a:cs typeface="LWMORA+ArialMT"/>
              </a:rPr>
              <a:t>redakcją Józefa Bednarka i Anny Andrzejewskiej, Warszawa 2015</a:t>
            </a:r>
          </a:p>
        </p:txBody>
      </p:sp>
      <p:sp>
        <p:nvSpPr>
          <p:cNvPr id="15" name="object 15"/>
          <p:cNvSpPr txBox="1"/>
          <p:nvPr/>
        </p:nvSpPr>
        <p:spPr>
          <a:xfrm>
            <a:off x="8767826" y="6400777"/>
            <a:ext cx="382346" cy="414635"/>
          </a:xfrm>
          <a:prstGeom prst="rect">
            <a:avLst/>
          </a:prstGeom>
        </p:spPr>
        <p:txBody>
          <a:bodyPr vert="horz" wrap="square" lIns="0" tIns="0" rIns="0" bIns="0" rtlCol="0">
            <a:spAutoFit/>
          </a:bodyPr>
          <a:lstStyle/>
          <a:p>
            <a:pPr marL="0" marR="0">
              <a:lnSpc>
                <a:spcPts val="1464"/>
              </a:lnSpc>
              <a:spcBef>
                <a:spcPts val="0"/>
              </a:spcBef>
              <a:spcAft>
                <a:spcPts val="0"/>
              </a:spcAft>
            </a:pPr>
            <a:r>
              <a:rPr sz="1200" dirty="0">
                <a:solidFill>
                  <a:srgbClr val="83CD27"/>
                </a:solidFill>
                <a:latin typeface="SVDMMQ+Calibri"/>
                <a:cs typeface="SVDMMQ+Calibri"/>
              </a:rPr>
              <a:t>32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p:nvPr/>
        </p:nvSpPr>
        <p:spPr>
          <a:xfrm>
            <a:off x="0" y="0"/>
            <a:ext cx="9144000" cy="6857999"/>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393801" y="550226"/>
            <a:ext cx="9785512" cy="1331006"/>
          </a:xfrm>
          <a:prstGeom prst="rect">
            <a:avLst/>
          </a:prstGeom>
        </p:spPr>
        <p:txBody>
          <a:bodyPr vert="horz" wrap="square" lIns="0" tIns="0" rIns="0" bIns="0" rtlCol="0">
            <a:spAutoFit/>
          </a:bodyPr>
          <a:lstStyle/>
          <a:p>
            <a:pPr marL="0" marR="0">
              <a:lnSpc>
                <a:spcPts val="4480"/>
              </a:lnSpc>
              <a:spcBef>
                <a:spcPts val="0"/>
              </a:spcBef>
              <a:spcAft>
                <a:spcPts val="0"/>
              </a:spcAft>
            </a:pPr>
            <a:r>
              <a:rPr sz="4000" b="1" i="1" dirty="0">
                <a:solidFill>
                  <a:srgbClr val="FF9900"/>
                </a:solidFill>
                <a:latin typeface="BDFUUO+Arial-BoldItalicMT"/>
                <a:cs typeface="BDFUUO+Arial-BoldItalicMT"/>
              </a:rPr>
              <a:t>Co nazywamy „cyberbullyingiem”?</a:t>
            </a:r>
          </a:p>
        </p:txBody>
      </p:sp>
      <p:sp>
        <p:nvSpPr>
          <p:cNvPr id="4" name="object 4"/>
          <p:cNvSpPr txBox="1"/>
          <p:nvPr/>
        </p:nvSpPr>
        <p:spPr>
          <a:xfrm>
            <a:off x="367893" y="1665161"/>
            <a:ext cx="422932" cy="598289"/>
          </a:xfrm>
          <a:prstGeom prst="rect">
            <a:avLst/>
          </a:prstGeom>
        </p:spPr>
        <p:txBody>
          <a:bodyPr vert="horz" wrap="square" lIns="0" tIns="0" rIns="0" bIns="0" rtlCol="0">
            <a:spAutoFit/>
          </a:bodyPr>
          <a:lstStyle/>
          <a:p>
            <a:pPr marL="0" marR="0">
              <a:lnSpc>
                <a:spcPts val="2010"/>
              </a:lnSpc>
              <a:spcBef>
                <a:spcPts val="0"/>
              </a:spcBef>
              <a:spcAft>
                <a:spcPts val="0"/>
              </a:spcAft>
            </a:pPr>
            <a:r>
              <a:rPr sz="1800" dirty="0">
                <a:solidFill>
                  <a:srgbClr val="3333CC"/>
                </a:solidFill>
                <a:latin typeface="LWMORA+ArialMT"/>
                <a:cs typeface="LWMORA+ArialMT"/>
              </a:rPr>
              <a:t>•</a:t>
            </a:r>
          </a:p>
        </p:txBody>
      </p:sp>
      <p:sp>
        <p:nvSpPr>
          <p:cNvPr id="5" name="object 5"/>
          <p:cNvSpPr txBox="1"/>
          <p:nvPr/>
        </p:nvSpPr>
        <p:spPr>
          <a:xfrm>
            <a:off x="654405" y="1665161"/>
            <a:ext cx="9048569" cy="598289"/>
          </a:xfrm>
          <a:prstGeom prst="rect">
            <a:avLst/>
          </a:prstGeom>
        </p:spPr>
        <p:txBody>
          <a:bodyPr vert="horz" wrap="square" lIns="0" tIns="0" rIns="0" bIns="0" rtlCol="0">
            <a:spAutoFit/>
          </a:bodyPr>
          <a:lstStyle/>
          <a:p>
            <a:pPr marL="0" marR="0">
              <a:lnSpc>
                <a:spcPts val="2010"/>
              </a:lnSpc>
              <a:spcBef>
                <a:spcPts val="0"/>
              </a:spcBef>
              <a:spcAft>
                <a:spcPts val="0"/>
              </a:spcAft>
            </a:pPr>
            <a:r>
              <a:rPr sz="1800" b="1" dirty="0">
                <a:solidFill>
                  <a:srgbClr val="92D050"/>
                </a:solidFill>
                <a:latin typeface="FROMKM+Arial-BoldMT"/>
                <a:cs typeface="FROMKM+Arial-BoldMT"/>
              </a:rPr>
              <a:t>Cyberbullying, Cyberprzemoc </a:t>
            </a:r>
            <a:r>
              <a:rPr sz="1800" dirty="0">
                <a:solidFill>
                  <a:srgbClr val="000000"/>
                </a:solidFill>
                <a:latin typeface="PPKIOW+ArialMT"/>
                <a:cs typeface="PPKIOW+ArialMT"/>
              </a:rPr>
              <a:t>- </a:t>
            </a:r>
            <a:r>
              <a:rPr sz="1800" dirty="0">
                <a:solidFill>
                  <a:srgbClr val="000000"/>
                </a:solidFill>
                <a:latin typeface="LWMORA+ArialMT"/>
                <a:cs typeface="LWMORA+ArialMT"/>
              </a:rPr>
              <a:t>to rodzaj przemocy, której akty dokonywane</a:t>
            </a:r>
          </a:p>
        </p:txBody>
      </p:sp>
      <p:sp>
        <p:nvSpPr>
          <p:cNvPr id="6" name="object 6"/>
          <p:cNvSpPr txBox="1"/>
          <p:nvPr/>
        </p:nvSpPr>
        <p:spPr>
          <a:xfrm>
            <a:off x="654405" y="2076365"/>
            <a:ext cx="4034381" cy="598629"/>
          </a:xfrm>
          <a:prstGeom prst="rect">
            <a:avLst/>
          </a:prstGeom>
        </p:spPr>
        <p:txBody>
          <a:bodyPr vert="horz" wrap="square" lIns="0" tIns="0" rIns="0" bIns="0" rtlCol="0">
            <a:spAutoFit/>
          </a:bodyPr>
          <a:lstStyle/>
          <a:p>
            <a:pPr marL="0" marR="0">
              <a:lnSpc>
                <a:spcPts val="2013"/>
              </a:lnSpc>
              <a:spcBef>
                <a:spcPts val="0"/>
              </a:spcBef>
              <a:spcAft>
                <a:spcPts val="0"/>
              </a:spcAft>
            </a:pPr>
            <a:r>
              <a:rPr sz="1800" dirty="0">
                <a:solidFill>
                  <a:srgbClr val="000000"/>
                </a:solidFill>
                <a:latin typeface="LWMORA+ArialMT"/>
                <a:cs typeface="LWMORA+ArialMT"/>
              </a:rPr>
              <a:t>są przy użyciu nowych technologii.</a:t>
            </a:r>
          </a:p>
        </p:txBody>
      </p:sp>
      <p:sp>
        <p:nvSpPr>
          <p:cNvPr id="7" name="object 7"/>
          <p:cNvSpPr txBox="1"/>
          <p:nvPr/>
        </p:nvSpPr>
        <p:spPr>
          <a:xfrm>
            <a:off x="367893" y="3119692"/>
            <a:ext cx="422932" cy="598289"/>
          </a:xfrm>
          <a:prstGeom prst="rect">
            <a:avLst/>
          </a:prstGeom>
        </p:spPr>
        <p:txBody>
          <a:bodyPr vert="horz" wrap="square" lIns="0" tIns="0" rIns="0" bIns="0" rtlCol="0">
            <a:spAutoFit/>
          </a:bodyPr>
          <a:lstStyle/>
          <a:p>
            <a:pPr marL="0" marR="0">
              <a:lnSpc>
                <a:spcPts val="2010"/>
              </a:lnSpc>
              <a:spcBef>
                <a:spcPts val="0"/>
              </a:spcBef>
              <a:spcAft>
                <a:spcPts val="0"/>
              </a:spcAft>
            </a:pPr>
            <a:r>
              <a:rPr sz="1800" dirty="0">
                <a:solidFill>
                  <a:srgbClr val="3333CC"/>
                </a:solidFill>
                <a:latin typeface="LWMORA+ArialMT"/>
                <a:cs typeface="LWMORA+ArialMT"/>
              </a:rPr>
              <a:t>•</a:t>
            </a:r>
          </a:p>
        </p:txBody>
      </p:sp>
      <p:sp>
        <p:nvSpPr>
          <p:cNvPr id="8" name="object 8"/>
          <p:cNvSpPr txBox="1"/>
          <p:nvPr/>
        </p:nvSpPr>
        <p:spPr>
          <a:xfrm>
            <a:off x="654405" y="3119692"/>
            <a:ext cx="7407934" cy="598289"/>
          </a:xfrm>
          <a:prstGeom prst="rect">
            <a:avLst/>
          </a:prstGeom>
        </p:spPr>
        <p:txBody>
          <a:bodyPr vert="horz" wrap="square" lIns="0" tIns="0" rIns="0" bIns="0" rtlCol="0">
            <a:spAutoFit/>
          </a:bodyPr>
          <a:lstStyle/>
          <a:p>
            <a:pPr marL="0" marR="0">
              <a:lnSpc>
                <a:spcPts val="2010"/>
              </a:lnSpc>
              <a:spcBef>
                <a:spcPts val="0"/>
              </a:spcBef>
              <a:spcAft>
                <a:spcPts val="0"/>
              </a:spcAft>
            </a:pPr>
            <a:r>
              <a:rPr sz="1800" dirty="0">
                <a:solidFill>
                  <a:srgbClr val="000000"/>
                </a:solidFill>
                <a:latin typeface="LWMORA+ArialMT"/>
                <a:cs typeface="LWMORA+ArialMT"/>
              </a:rPr>
              <a:t>Akty cyberprzemocy należy rozpatrywać zarówno w kontekście:</a:t>
            </a:r>
          </a:p>
        </p:txBody>
      </p:sp>
      <p:sp>
        <p:nvSpPr>
          <p:cNvPr id="9" name="object 9"/>
          <p:cNvSpPr txBox="1"/>
          <p:nvPr/>
        </p:nvSpPr>
        <p:spPr>
          <a:xfrm>
            <a:off x="825093" y="3641154"/>
            <a:ext cx="423039" cy="1641023"/>
          </a:xfrm>
          <a:prstGeom prst="rect">
            <a:avLst/>
          </a:prstGeom>
        </p:spPr>
        <p:txBody>
          <a:bodyPr vert="horz" wrap="square" lIns="0" tIns="0" rIns="0" bIns="0" rtlCol="0">
            <a:spAutoFit/>
          </a:bodyPr>
          <a:lstStyle/>
          <a:p>
            <a:pPr marL="0" marR="0">
              <a:lnSpc>
                <a:spcPts val="2010"/>
              </a:lnSpc>
              <a:spcBef>
                <a:spcPts val="0"/>
              </a:spcBef>
              <a:spcAft>
                <a:spcPts val="0"/>
              </a:spcAft>
            </a:pPr>
            <a:r>
              <a:rPr sz="1800" dirty="0">
                <a:solidFill>
                  <a:srgbClr val="3333CC"/>
                </a:solidFill>
                <a:latin typeface="LWMORA+ArialMT"/>
                <a:cs typeface="LWMORA+ArialMT"/>
              </a:rPr>
              <a:t>•</a:t>
            </a:r>
          </a:p>
          <a:p>
            <a:pPr marL="0" marR="0">
              <a:lnSpc>
                <a:spcPts val="4103"/>
              </a:lnSpc>
              <a:spcBef>
                <a:spcPts val="0"/>
              </a:spcBef>
              <a:spcAft>
                <a:spcPts val="0"/>
              </a:spcAft>
            </a:pPr>
            <a:r>
              <a:rPr sz="1800" dirty="0">
                <a:solidFill>
                  <a:srgbClr val="3333CC"/>
                </a:solidFill>
                <a:latin typeface="LWMORA+ArialMT"/>
                <a:cs typeface="LWMORA+ArialMT"/>
              </a:rPr>
              <a:t>•</a:t>
            </a:r>
          </a:p>
          <a:p>
            <a:pPr marL="0" marR="0">
              <a:lnSpc>
                <a:spcPts val="4106"/>
              </a:lnSpc>
              <a:spcBef>
                <a:spcPts val="0"/>
              </a:spcBef>
              <a:spcAft>
                <a:spcPts val="0"/>
              </a:spcAft>
            </a:pPr>
            <a:r>
              <a:rPr sz="1800" dirty="0">
                <a:solidFill>
                  <a:srgbClr val="3333CC"/>
                </a:solidFill>
                <a:latin typeface="LWMORA+ArialMT"/>
                <a:cs typeface="LWMORA+ArialMT"/>
              </a:rPr>
              <a:t>•</a:t>
            </a:r>
          </a:p>
        </p:txBody>
      </p:sp>
      <p:sp>
        <p:nvSpPr>
          <p:cNvPr id="10" name="object 10"/>
          <p:cNvSpPr txBox="1"/>
          <p:nvPr/>
        </p:nvSpPr>
        <p:spPr>
          <a:xfrm>
            <a:off x="1053693" y="3641154"/>
            <a:ext cx="3878415" cy="1641023"/>
          </a:xfrm>
          <a:prstGeom prst="rect">
            <a:avLst/>
          </a:prstGeom>
        </p:spPr>
        <p:txBody>
          <a:bodyPr vert="horz" wrap="square" lIns="0" tIns="0" rIns="0" bIns="0" rtlCol="0">
            <a:spAutoFit/>
          </a:bodyPr>
          <a:lstStyle/>
          <a:p>
            <a:pPr marL="0" marR="0">
              <a:lnSpc>
                <a:spcPts val="2010"/>
              </a:lnSpc>
              <a:spcBef>
                <a:spcPts val="0"/>
              </a:spcBef>
              <a:spcAft>
                <a:spcPts val="0"/>
              </a:spcAft>
            </a:pPr>
            <a:r>
              <a:rPr sz="1800" b="1" dirty="0">
                <a:solidFill>
                  <a:srgbClr val="92D050"/>
                </a:solidFill>
                <a:latin typeface="FROMKM+Arial-BoldMT"/>
                <a:cs typeface="FROMKM+Arial-BoldMT"/>
              </a:rPr>
              <a:t>ofiary </a:t>
            </a:r>
            <a:r>
              <a:rPr sz="1800" dirty="0">
                <a:solidFill>
                  <a:srgbClr val="000000"/>
                </a:solidFill>
                <a:latin typeface="PPKIOW+ArialMT"/>
                <a:cs typeface="PPKIOW+ArialMT"/>
              </a:rPr>
              <a:t>(osoby poszkodowanej),</a:t>
            </a:r>
          </a:p>
          <a:p>
            <a:pPr marL="0" marR="0">
              <a:lnSpc>
                <a:spcPts val="4103"/>
              </a:lnSpc>
              <a:spcBef>
                <a:spcPts val="0"/>
              </a:spcBef>
              <a:spcAft>
                <a:spcPts val="0"/>
              </a:spcAft>
            </a:pPr>
            <a:r>
              <a:rPr sz="1800" b="1" dirty="0">
                <a:solidFill>
                  <a:srgbClr val="92D050"/>
                </a:solidFill>
                <a:latin typeface="FROMKM+Arial-BoldMT"/>
                <a:cs typeface="FROMKM+Arial-BoldMT"/>
              </a:rPr>
              <a:t>sprawcy </a:t>
            </a:r>
            <a:r>
              <a:rPr sz="1800" dirty="0">
                <a:solidFill>
                  <a:srgbClr val="000000"/>
                </a:solidFill>
                <a:latin typeface="LWMORA+ArialMT"/>
                <a:cs typeface="LWMORA+ArialMT"/>
              </a:rPr>
              <a:t>(osoby lub grupy osób),</a:t>
            </a:r>
          </a:p>
          <a:p>
            <a:pPr marL="0" marR="0">
              <a:lnSpc>
                <a:spcPts val="4106"/>
              </a:lnSpc>
              <a:spcBef>
                <a:spcPts val="0"/>
              </a:spcBef>
              <a:spcAft>
                <a:spcPts val="0"/>
              </a:spcAft>
            </a:pPr>
            <a:r>
              <a:rPr sz="1800" b="1" dirty="0">
                <a:solidFill>
                  <a:srgbClr val="92D050"/>
                </a:solidFill>
                <a:latin typeface="JQQJWM+Arial-BoldMT"/>
                <a:cs typeface="JQQJWM+Arial-BoldMT"/>
              </a:rPr>
              <a:t>świadka zdarzenia</a:t>
            </a:r>
            <a:r>
              <a:rPr sz="1800" dirty="0">
                <a:solidFill>
                  <a:srgbClr val="000000"/>
                </a:solidFill>
                <a:latin typeface="PPKIOW+ArialMT"/>
                <a:cs typeface="PPKIOW+ArialMT"/>
              </a:rPr>
              <a:t>.</a:t>
            </a:r>
          </a:p>
        </p:txBody>
      </p:sp>
      <p:sp>
        <p:nvSpPr>
          <p:cNvPr id="11" name="object 11"/>
          <p:cNvSpPr txBox="1"/>
          <p:nvPr/>
        </p:nvSpPr>
        <p:spPr>
          <a:xfrm>
            <a:off x="8445754" y="6448631"/>
            <a:ext cx="382041" cy="414635"/>
          </a:xfrm>
          <a:prstGeom prst="rect">
            <a:avLst/>
          </a:prstGeom>
        </p:spPr>
        <p:txBody>
          <a:bodyPr vert="horz" wrap="square" lIns="0" tIns="0" rIns="0" bIns="0" rtlCol="0">
            <a:spAutoFit/>
          </a:bodyPr>
          <a:lstStyle/>
          <a:p>
            <a:pPr marL="0" marR="0">
              <a:lnSpc>
                <a:spcPts val="1464"/>
              </a:lnSpc>
              <a:spcBef>
                <a:spcPts val="0"/>
              </a:spcBef>
              <a:spcAft>
                <a:spcPts val="0"/>
              </a:spcAft>
            </a:pPr>
            <a:r>
              <a:rPr sz="1200" dirty="0">
                <a:solidFill>
                  <a:srgbClr val="888888"/>
                </a:solidFill>
                <a:latin typeface="SVDMMQ+Calibri"/>
                <a:cs typeface="SVDMMQ+Calibri"/>
              </a:rPr>
              <a:t>34</a:t>
            </a:r>
          </a:p>
        </p:txBody>
      </p:sp>
      <p:sp>
        <p:nvSpPr>
          <p:cNvPr id="12" name="object 12"/>
          <p:cNvSpPr txBox="1"/>
          <p:nvPr/>
        </p:nvSpPr>
        <p:spPr>
          <a:xfrm>
            <a:off x="4126738" y="6577518"/>
            <a:ext cx="4281236" cy="333517"/>
          </a:xfrm>
          <a:prstGeom prst="rect">
            <a:avLst/>
          </a:prstGeom>
        </p:spPr>
        <p:txBody>
          <a:bodyPr vert="horz" wrap="square" lIns="0" tIns="0" rIns="0" bIns="0" rtlCol="0">
            <a:spAutoFit/>
          </a:bodyPr>
          <a:lstStyle/>
          <a:p>
            <a:pPr marL="0" marR="0">
              <a:lnSpc>
                <a:spcPts val="1126"/>
              </a:lnSpc>
              <a:spcBef>
                <a:spcPts val="0"/>
              </a:spcBef>
              <a:spcAft>
                <a:spcPts val="0"/>
              </a:spcAft>
            </a:pPr>
            <a:r>
              <a:rPr sz="1000" dirty="0">
                <a:solidFill>
                  <a:srgbClr val="000000"/>
                </a:solidFill>
                <a:latin typeface="LWMORA+ArialMT"/>
                <a:cs typeface="LWMORA+ArialMT"/>
              </a:rPr>
              <a:t>wg. Standard bezpieczeństwa on</a:t>
            </a:r>
            <a:r>
              <a:rPr sz="1000" dirty="0">
                <a:solidFill>
                  <a:srgbClr val="000000"/>
                </a:solidFill>
                <a:latin typeface="PPKIOW+ArialMT"/>
                <a:cs typeface="PPKIOW+ArialMT"/>
              </a:rPr>
              <a:t>-</a:t>
            </a:r>
            <a:r>
              <a:rPr sz="1000" dirty="0">
                <a:solidFill>
                  <a:srgbClr val="000000"/>
                </a:solidFill>
                <a:latin typeface="LWMORA+ArialMT"/>
                <a:cs typeface="LWMORA+ArialMT"/>
              </a:rPr>
              <a:t>line placówek oświatowych 2015</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p:nvPr/>
        </p:nvSpPr>
        <p:spPr>
          <a:xfrm>
            <a:off x="0" y="0"/>
            <a:ext cx="9144000" cy="6857999"/>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3281426" y="599629"/>
            <a:ext cx="4729686" cy="1940861"/>
          </a:xfrm>
          <a:prstGeom prst="rect">
            <a:avLst/>
          </a:prstGeom>
        </p:spPr>
        <p:txBody>
          <a:bodyPr vert="horz" wrap="square" lIns="0" tIns="0" rIns="0" bIns="0" rtlCol="0">
            <a:spAutoFit/>
          </a:bodyPr>
          <a:lstStyle/>
          <a:p>
            <a:pPr marL="0" marR="0">
              <a:lnSpc>
                <a:spcPts val="4480"/>
              </a:lnSpc>
              <a:spcBef>
                <a:spcPts val="0"/>
              </a:spcBef>
              <a:spcAft>
                <a:spcPts val="0"/>
              </a:spcAft>
            </a:pPr>
            <a:r>
              <a:rPr sz="4000" b="1" i="1" dirty="0">
                <a:solidFill>
                  <a:srgbClr val="FF9900"/>
                </a:solidFill>
                <a:latin typeface="KVHMHJ+Arial-BoldItalicMT"/>
                <a:cs typeface="KVHMHJ+Arial-BoldItalicMT"/>
              </a:rPr>
              <a:t>Charakterystyka</a:t>
            </a:r>
          </a:p>
          <a:p>
            <a:pPr marL="914" marR="0">
              <a:lnSpc>
                <a:spcPts val="4802"/>
              </a:lnSpc>
              <a:spcBef>
                <a:spcPts val="0"/>
              </a:spcBef>
              <a:spcAft>
                <a:spcPts val="0"/>
              </a:spcAft>
            </a:pPr>
            <a:r>
              <a:rPr sz="4000" b="1" i="1" dirty="0">
                <a:solidFill>
                  <a:srgbClr val="FF9900"/>
                </a:solidFill>
                <a:latin typeface="KVHMHJ+Arial-BoldItalicMT"/>
                <a:cs typeface="KVHMHJ+Arial-BoldItalicMT"/>
              </a:rPr>
              <a:t>cyberprzemocy</a:t>
            </a:r>
          </a:p>
        </p:txBody>
      </p:sp>
      <p:sp>
        <p:nvSpPr>
          <p:cNvPr id="4" name="object 4"/>
          <p:cNvSpPr txBox="1"/>
          <p:nvPr/>
        </p:nvSpPr>
        <p:spPr>
          <a:xfrm>
            <a:off x="442569" y="3053144"/>
            <a:ext cx="422932" cy="598289"/>
          </a:xfrm>
          <a:prstGeom prst="rect">
            <a:avLst/>
          </a:prstGeom>
        </p:spPr>
        <p:txBody>
          <a:bodyPr vert="horz" wrap="square" lIns="0" tIns="0" rIns="0" bIns="0" rtlCol="0">
            <a:spAutoFit/>
          </a:bodyPr>
          <a:lstStyle/>
          <a:p>
            <a:pPr marL="0" marR="0">
              <a:lnSpc>
                <a:spcPts val="2010"/>
              </a:lnSpc>
              <a:spcBef>
                <a:spcPts val="0"/>
              </a:spcBef>
              <a:spcAft>
                <a:spcPts val="0"/>
              </a:spcAft>
            </a:pPr>
            <a:r>
              <a:rPr sz="1800" dirty="0">
                <a:solidFill>
                  <a:srgbClr val="3333CC"/>
                </a:solidFill>
                <a:latin typeface="LWMORA+ArialMT"/>
                <a:cs typeface="LWMORA+ArialMT"/>
              </a:rPr>
              <a:t>•</a:t>
            </a:r>
          </a:p>
        </p:txBody>
      </p:sp>
      <p:sp>
        <p:nvSpPr>
          <p:cNvPr id="5" name="object 5"/>
          <p:cNvSpPr txBox="1"/>
          <p:nvPr/>
        </p:nvSpPr>
        <p:spPr>
          <a:xfrm>
            <a:off x="729081" y="3053144"/>
            <a:ext cx="9007967" cy="598289"/>
          </a:xfrm>
          <a:prstGeom prst="rect">
            <a:avLst/>
          </a:prstGeom>
        </p:spPr>
        <p:txBody>
          <a:bodyPr vert="horz" wrap="square" lIns="0" tIns="0" rIns="0" bIns="0" rtlCol="0">
            <a:spAutoFit/>
          </a:bodyPr>
          <a:lstStyle/>
          <a:p>
            <a:pPr marL="0" marR="0">
              <a:lnSpc>
                <a:spcPts val="2010"/>
              </a:lnSpc>
              <a:spcBef>
                <a:spcPts val="0"/>
              </a:spcBef>
              <a:spcAft>
                <a:spcPts val="0"/>
              </a:spcAft>
            </a:pPr>
            <a:r>
              <a:rPr sz="1800" dirty="0">
                <a:solidFill>
                  <a:srgbClr val="000000"/>
                </a:solidFill>
                <a:latin typeface="LWMORA+ArialMT"/>
                <a:cs typeface="LWMORA+ArialMT"/>
              </a:rPr>
              <a:t>Cechą charakterystyczną cybeprzemocy jest wyższą, niż w tradycyjnej formie</a:t>
            </a:r>
          </a:p>
        </p:txBody>
      </p:sp>
      <p:sp>
        <p:nvSpPr>
          <p:cNvPr id="6" name="object 6"/>
          <p:cNvSpPr txBox="1"/>
          <p:nvPr/>
        </p:nvSpPr>
        <p:spPr>
          <a:xfrm>
            <a:off x="729081" y="3465005"/>
            <a:ext cx="8542392" cy="598289"/>
          </a:xfrm>
          <a:prstGeom prst="rect">
            <a:avLst/>
          </a:prstGeom>
        </p:spPr>
        <p:txBody>
          <a:bodyPr vert="horz" wrap="square" lIns="0" tIns="0" rIns="0" bIns="0" rtlCol="0">
            <a:spAutoFit/>
          </a:bodyPr>
          <a:lstStyle/>
          <a:p>
            <a:pPr marL="0" marR="0">
              <a:lnSpc>
                <a:spcPts val="2010"/>
              </a:lnSpc>
              <a:spcBef>
                <a:spcPts val="0"/>
              </a:spcBef>
              <a:spcAft>
                <a:spcPts val="0"/>
              </a:spcAft>
            </a:pPr>
            <a:r>
              <a:rPr sz="1800" dirty="0">
                <a:solidFill>
                  <a:srgbClr val="000000"/>
                </a:solidFill>
                <a:latin typeface="PPKIOW+ArialMT"/>
                <a:cs typeface="PPKIOW+ArialMT"/>
              </a:rPr>
              <a:t>przemocy, </a:t>
            </a:r>
            <a:r>
              <a:rPr sz="1800" b="1" dirty="0">
                <a:solidFill>
                  <a:srgbClr val="92D050"/>
                </a:solidFill>
                <a:latin typeface="JQQJWM+Arial-BoldMT"/>
                <a:cs typeface="JQQJWM+Arial-BoldMT"/>
              </a:rPr>
              <a:t>anonimowość </a:t>
            </a:r>
            <a:r>
              <a:rPr sz="1800" b="1" dirty="0">
                <a:solidFill>
                  <a:srgbClr val="000000"/>
                </a:solidFill>
                <a:latin typeface="FROMKM+Arial-BoldMT"/>
                <a:cs typeface="FROMKM+Arial-BoldMT"/>
              </a:rPr>
              <a:t>- </a:t>
            </a:r>
            <a:r>
              <a:rPr sz="1800" dirty="0">
                <a:solidFill>
                  <a:srgbClr val="000000"/>
                </a:solidFill>
                <a:latin typeface="LWMORA+ArialMT"/>
                <a:cs typeface="LWMORA+ArialMT"/>
              </a:rPr>
              <a:t>sprawcom daje złudne wrażenie bezkarności.</a:t>
            </a:r>
          </a:p>
        </p:txBody>
      </p:sp>
      <p:sp>
        <p:nvSpPr>
          <p:cNvPr id="7" name="object 7"/>
          <p:cNvSpPr txBox="1"/>
          <p:nvPr/>
        </p:nvSpPr>
        <p:spPr>
          <a:xfrm>
            <a:off x="442569" y="3985937"/>
            <a:ext cx="423039" cy="1120027"/>
          </a:xfrm>
          <a:prstGeom prst="rect">
            <a:avLst/>
          </a:prstGeom>
        </p:spPr>
        <p:txBody>
          <a:bodyPr vert="horz" wrap="square" lIns="0" tIns="0" rIns="0" bIns="0" rtlCol="0">
            <a:spAutoFit/>
          </a:bodyPr>
          <a:lstStyle/>
          <a:p>
            <a:pPr marL="0" marR="0">
              <a:lnSpc>
                <a:spcPts val="2013"/>
              </a:lnSpc>
              <a:spcBef>
                <a:spcPts val="0"/>
              </a:spcBef>
              <a:spcAft>
                <a:spcPts val="0"/>
              </a:spcAft>
            </a:pPr>
            <a:r>
              <a:rPr sz="1800" dirty="0">
                <a:solidFill>
                  <a:srgbClr val="3333CC"/>
                </a:solidFill>
                <a:latin typeface="LWMORA+ArialMT"/>
                <a:cs typeface="LWMORA+ArialMT"/>
              </a:rPr>
              <a:t>•</a:t>
            </a:r>
          </a:p>
          <a:p>
            <a:pPr marL="0" marR="0">
              <a:lnSpc>
                <a:spcPts val="4106"/>
              </a:lnSpc>
              <a:spcBef>
                <a:spcPts val="0"/>
              </a:spcBef>
              <a:spcAft>
                <a:spcPts val="0"/>
              </a:spcAft>
            </a:pPr>
            <a:r>
              <a:rPr sz="1800" dirty="0">
                <a:solidFill>
                  <a:srgbClr val="3333CC"/>
                </a:solidFill>
                <a:latin typeface="LWMORA+ArialMT"/>
                <a:cs typeface="LWMORA+ArialMT"/>
              </a:rPr>
              <a:t>•</a:t>
            </a:r>
          </a:p>
        </p:txBody>
      </p:sp>
      <p:sp>
        <p:nvSpPr>
          <p:cNvPr id="8" name="object 8"/>
          <p:cNvSpPr txBox="1"/>
          <p:nvPr/>
        </p:nvSpPr>
        <p:spPr>
          <a:xfrm>
            <a:off x="729081" y="3985937"/>
            <a:ext cx="7984169" cy="598629"/>
          </a:xfrm>
          <a:prstGeom prst="rect">
            <a:avLst/>
          </a:prstGeom>
        </p:spPr>
        <p:txBody>
          <a:bodyPr vert="horz" wrap="square" lIns="0" tIns="0" rIns="0" bIns="0" rtlCol="0">
            <a:spAutoFit/>
          </a:bodyPr>
          <a:lstStyle/>
          <a:p>
            <a:pPr marL="0" marR="0">
              <a:lnSpc>
                <a:spcPts val="2013"/>
              </a:lnSpc>
              <a:spcBef>
                <a:spcPts val="0"/>
              </a:spcBef>
              <a:spcAft>
                <a:spcPts val="0"/>
              </a:spcAft>
            </a:pPr>
            <a:r>
              <a:rPr sz="1800" dirty="0">
                <a:solidFill>
                  <a:srgbClr val="000000"/>
                </a:solidFill>
                <a:latin typeface="LWMORA+ArialMT"/>
                <a:cs typeface="LWMORA+ArialMT"/>
              </a:rPr>
              <a:t>To z kolei może </a:t>
            </a:r>
            <a:r>
              <a:rPr sz="1800" b="1" dirty="0">
                <a:solidFill>
                  <a:srgbClr val="92D050"/>
                </a:solidFill>
                <a:latin typeface="JQQJWM+Arial-BoldMT"/>
                <a:cs typeface="JQQJWM+Arial-BoldMT"/>
              </a:rPr>
              <a:t>zachęcać </a:t>
            </a:r>
            <a:r>
              <a:rPr sz="1800" dirty="0">
                <a:solidFill>
                  <a:srgbClr val="000000"/>
                </a:solidFill>
                <a:latin typeface="LWMORA+ArialMT"/>
                <a:cs typeface="LWMORA+ArialMT"/>
              </a:rPr>
              <a:t>do podejmowania działań przemocowych.</a:t>
            </a:r>
          </a:p>
        </p:txBody>
      </p:sp>
      <p:sp>
        <p:nvSpPr>
          <p:cNvPr id="9" name="object 9"/>
          <p:cNvSpPr txBox="1"/>
          <p:nvPr/>
        </p:nvSpPr>
        <p:spPr>
          <a:xfrm>
            <a:off x="729081" y="4507675"/>
            <a:ext cx="9276085" cy="1010150"/>
          </a:xfrm>
          <a:prstGeom prst="rect">
            <a:avLst/>
          </a:prstGeom>
        </p:spPr>
        <p:txBody>
          <a:bodyPr vert="horz" wrap="square" lIns="0" tIns="0" rIns="0" bIns="0" rtlCol="0">
            <a:spAutoFit/>
          </a:bodyPr>
          <a:lstStyle/>
          <a:p>
            <a:pPr marL="0" marR="0">
              <a:lnSpc>
                <a:spcPts val="2010"/>
              </a:lnSpc>
              <a:spcBef>
                <a:spcPts val="0"/>
              </a:spcBef>
              <a:spcAft>
                <a:spcPts val="0"/>
              </a:spcAft>
            </a:pPr>
            <a:r>
              <a:rPr sz="1800" dirty="0">
                <a:solidFill>
                  <a:srgbClr val="000000"/>
                </a:solidFill>
                <a:latin typeface="LWMORA+ArialMT"/>
                <a:cs typeface="LWMORA+ArialMT"/>
              </a:rPr>
              <a:t>Cyberprzemoc charakteryzuje się </a:t>
            </a:r>
            <a:r>
              <a:rPr sz="1800" b="1" dirty="0">
                <a:solidFill>
                  <a:srgbClr val="92D050"/>
                </a:solidFill>
                <a:latin typeface="JQQJWM+Arial-BoldMT"/>
                <a:cs typeface="JQQJWM+Arial-BoldMT"/>
              </a:rPr>
              <a:t>ciągłością trwania </a:t>
            </a:r>
            <a:r>
              <a:rPr sz="1800" dirty="0">
                <a:solidFill>
                  <a:srgbClr val="000000"/>
                </a:solidFill>
                <a:latin typeface="LWMORA+ArialMT"/>
                <a:cs typeface="LWMORA+ArialMT"/>
              </a:rPr>
              <a:t>(zwykle nie kończy się na</a:t>
            </a:r>
          </a:p>
          <a:p>
            <a:pPr marL="0" marR="0">
              <a:lnSpc>
                <a:spcPts val="3243"/>
              </a:lnSpc>
              <a:spcBef>
                <a:spcPts val="0"/>
              </a:spcBef>
              <a:spcAft>
                <a:spcPts val="0"/>
              </a:spcAft>
            </a:pPr>
            <a:r>
              <a:rPr sz="1800" dirty="0">
                <a:solidFill>
                  <a:srgbClr val="000000"/>
                </a:solidFill>
                <a:latin typeface="LWMORA+ArialMT"/>
                <a:cs typeface="LWMORA+ArialMT"/>
              </a:rPr>
              <a:t>jednorazowym zdarzeniu) oraz szybkością rozpowszechniania się</a:t>
            </a:r>
          </a:p>
        </p:txBody>
      </p:sp>
      <p:sp>
        <p:nvSpPr>
          <p:cNvPr id="10" name="object 10"/>
          <p:cNvSpPr txBox="1"/>
          <p:nvPr/>
        </p:nvSpPr>
        <p:spPr>
          <a:xfrm>
            <a:off x="729081" y="5330740"/>
            <a:ext cx="9109128" cy="598629"/>
          </a:xfrm>
          <a:prstGeom prst="rect">
            <a:avLst/>
          </a:prstGeom>
        </p:spPr>
        <p:txBody>
          <a:bodyPr vert="horz" wrap="square" lIns="0" tIns="0" rIns="0" bIns="0" rtlCol="0">
            <a:spAutoFit/>
          </a:bodyPr>
          <a:lstStyle/>
          <a:p>
            <a:pPr marL="0" marR="0">
              <a:lnSpc>
                <a:spcPts val="2013"/>
              </a:lnSpc>
              <a:spcBef>
                <a:spcPts val="0"/>
              </a:spcBef>
              <a:spcAft>
                <a:spcPts val="0"/>
              </a:spcAft>
            </a:pPr>
            <a:r>
              <a:rPr sz="1800" dirty="0">
                <a:solidFill>
                  <a:srgbClr val="000000"/>
                </a:solidFill>
                <a:latin typeface="LWMORA+ArialMT"/>
                <a:cs typeface="LWMORA+ArialMT"/>
              </a:rPr>
              <a:t>informacji/materiałów skierowanych przeciwko jej ofierze oraz ich dostępności.</a:t>
            </a:r>
          </a:p>
        </p:txBody>
      </p:sp>
      <p:sp>
        <p:nvSpPr>
          <p:cNvPr id="11" name="object 11"/>
          <p:cNvSpPr txBox="1"/>
          <p:nvPr/>
        </p:nvSpPr>
        <p:spPr>
          <a:xfrm>
            <a:off x="8445754" y="6448631"/>
            <a:ext cx="382041" cy="414635"/>
          </a:xfrm>
          <a:prstGeom prst="rect">
            <a:avLst/>
          </a:prstGeom>
        </p:spPr>
        <p:txBody>
          <a:bodyPr vert="horz" wrap="square" lIns="0" tIns="0" rIns="0" bIns="0" rtlCol="0">
            <a:spAutoFit/>
          </a:bodyPr>
          <a:lstStyle/>
          <a:p>
            <a:pPr marL="0" marR="0">
              <a:lnSpc>
                <a:spcPts val="1464"/>
              </a:lnSpc>
              <a:spcBef>
                <a:spcPts val="0"/>
              </a:spcBef>
              <a:spcAft>
                <a:spcPts val="0"/>
              </a:spcAft>
            </a:pPr>
            <a:r>
              <a:rPr sz="1200" dirty="0">
                <a:solidFill>
                  <a:srgbClr val="888888"/>
                </a:solidFill>
                <a:latin typeface="SVDMMQ+Calibri"/>
                <a:cs typeface="SVDMMQ+Calibri"/>
              </a:rPr>
              <a:t>35</a:t>
            </a:r>
          </a:p>
        </p:txBody>
      </p:sp>
      <p:sp>
        <p:nvSpPr>
          <p:cNvPr id="12" name="object 12"/>
          <p:cNvSpPr txBox="1"/>
          <p:nvPr/>
        </p:nvSpPr>
        <p:spPr>
          <a:xfrm>
            <a:off x="4126738" y="6577518"/>
            <a:ext cx="4281236" cy="333517"/>
          </a:xfrm>
          <a:prstGeom prst="rect">
            <a:avLst/>
          </a:prstGeom>
        </p:spPr>
        <p:txBody>
          <a:bodyPr vert="horz" wrap="square" lIns="0" tIns="0" rIns="0" bIns="0" rtlCol="0">
            <a:spAutoFit/>
          </a:bodyPr>
          <a:lstStyle/>
          <a:p>
            <a:pPr marL="0" marR="0">
              <a:lnSpc>
                <a:spcPts val="1126"/>
              </a:lnSpc>
              <a:spcBef>
                <a:spcPts val="0"/>
              </a:spcBef>
              <a:spcAft>
                <a:spcPts val="0"/>
              </a:spcAft>
            </a:pPr>
            <a:r>
              <a:rPr sz="1000" dirty="0">
                <a:solidFill>
                  <a:srgbClr val="000000"/>
                </a:solidFill>
                <a:latin typeface="LWMORA+ArialMT"/>
                <a:cs typeface="LWMORA+ArialMT"/>
              </a:rPr>
              <a:t>wg. Standard bezpieczeństwa on</a:t>
            </a:r>
            <a:r>
              <a:rPr sz="1000" dirty="0">
                <a:solidFill>
                  <a:srgbClr val="000000"/>
                </a:solidFill>
                <a:latin typeface="PPKIOW+ArialMT"/>
                <a:cs typeface="PPKIOW+ArialMT"/>
              </a:rPr>
              <a:t>-</a:t>
            </a:r>
            <a:r>
              <a:rPr sz="1000" dirty="0">
                <a:solidFill>
                  <a:srgbClr val="000000"/>
                </a:solidFill>
                <a:latin typeface="LWMORA+ArialMT"/>
                <a:cs typeface="LWMORA+ArialMT"/>
              </a:rPr>
              <a:t>line placówek oświatowych 2015</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p:nvPr/>
        </p:nvSpPr>
        <p:spPr>
          <a:xfrm>
            <a:off x="0" y="0"/>
            <a:ext cx="9144000" cy="6858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1580642" y="481691"/>
            <a:ext cx="7183341" cy="1745812"/>
          </a:xfrm>
          <a:prstGeom prst="rect">
            <a:avLst/>
          </a:prstGeom>
        </p:spPr>
        <p:txBody>
          <a:bodyPr vert="horz" wrap="square" lIns="0" tIns="0" rIns="0" bIns="0" rtlCol="0">
            <a:spAutoFit/>
          </a:bodyPr>
          <a:lstStyle/>
          <a:p>
            <a:pPr marL="0" marR="0">
              <a:lnSpc>
                <a:spcPts val="4024"/>
              </a:lnSpc>
              <a:spcBef>
                <a:spcPts val="0"/>
              </a:spcBef>
              <a:spcAft>
                <a:spcPts val="0"/>
              </a:spcAft>
            </a:pPr>
            <a:r>
              <a:rPr sz="3600" b="1" i="1" dirty="0">
                <a:solidFill>
                  <a:srgbClr val="FF9900"/>
                </a:solidFill>
                <a:latin typeface="BDFUUO+Arial-BoldItalicMT"/>
                <a:cs typeface="BDFUUO+Arial-BoldItalicMT"/>
              </a:rPr>
              <a:t>Jakie formy może przybierać</a:t>
            </a:r>
          </a:p>
          <a:p>
            <a:pPr marL="11309" marR="0">
              <a:lnSpc>
                <a:spcPts val="4322"/>
              </a:lnSpc>
              <a:spcBef>
                <a:spcPts val="0"/>
              </a:spcBef>
              <a:spcAft>
                <a:spcPts val="0"/>
              </a:spcAft>
            </a:pPr>
            <a:r>
              <a:rPr sz="3600" b="1" i="1" dirty="0">
                <a:solidFill>
                  <a:srgbClr val="FF9900"/>
                </a:solidFill>
                <a:latin typeface="KVHMHJ+Arial-BoldItalicMT"/>
                <a:cs typeface="KVHMHJ+Arial-BoldItalicMT"/>
              </a:rPr>
              <a:t>cyberprzemoc?</a:t>
            </a:r>
          </a:p>
        </p:txBody>
      </p:sp>
      <p:sp>
        <p:nvSpPr>
          <p:cNvPr id="4" name="object 4"/>
          <p:cNvSpPr txBox="1"/>
          <p:nvPr/>
        </p:nvSpPr>
        <p:spPr>
          <a:xfrm>
            <a:off x="548944" y="2025714"/>
            <a:ext cx="423039" cy="2684010"/>
          </a:xfrm>
          <a:prstGeom prst="rect">
            <a:avLst/>
          </a:prstGeom>
        </p:spPr>
        <p:txBody>
          <a:bodyPr vert="horz" wrap="square" lIns="0" tIns="0" rIns="0" bIns="0" rtlCol="0">
            <a:spAutoFit/>
          </a:bodyPr>
          <a:lstStyle/>
          <a:p>
            <a:pPr marL="0" marR="0">
              <a:lnSpc>
                <a:spcPts val="2010"/>
              </a:lnSpc>
              <a:spcBef>
                <a:spcPts val="0"/>
              </a:spcBef>
              <a:spcAft>
                <a:spcPts val="0"/>
              </a:spcAft>
            </a:pPr>
            <a:r>
              <a:rPr sz="1800" dirty="0">
                <a:solidFill>
                  <a:srgbClr val="3333CC"/>
                </a:solidFill>
                <a:latin typeface="LWMORA+ArialMT"/>
                <a:cs typeface="LWMORA+ArialMT"/>
              </a:rPr>
              <a:t>•</a:t>
            </a:r>
          </a:p>
          <a:p>
            <a:pPr marL="0" marR="0">
              <a:lnSpc>
                <a:spcPts val="4104"/>
              </a:lnSpc>
              <a:spcBef>
                <a:spcPts val="0"/>
              </a:spcBef>
              <a:spcAft>
                <a:spcPts val="0"/>
              </a:spcAft>
            </a:pPr>
            <a:r>
              <a:rPr sz="1800" dirty="0">
                <a:solidFill>
                  <a:srgbClr val="3333CC"/>
                </a:solidFill>
                <a:latin typeface="LWMORA+ArialMT"/>
                <a:cs typeface="LWMORA+ArialMT"/>
              </a:rPr>
              <a:t>•</a:t>
            </a:r>
          </a:p>
          <a:p>
            <a:pPr marL="0" marR="0">
              <a:lnSpc>
                <a:spcPts val="4106"/>
              </a:lnSpc>
              <a:spcBef>
                <a:spcPts val="0"/>
              </a:spcBef>
              <a:spcAft>
                <a:spcPts val="0"/>
              </a:spcAft>
            </a:pPr>
            <a:r>
              <a:rPr sz="1800" dirty="0">
                <a:solidFill>
                  <a:srgbClr val="3333CC"/>
                </a:solidFill>
                <a:latin typeface="LWMORA+ArialMT"/>
                <a:cs typeface="LWMORA+ArialMT"/>
              </a:rPr>
              <a:t>•</a:t>
            </a:r>
          </a:p>
          <a:p>
            <a:pPr marL="0" marR="0">
              <a:lnSpc>
                <a:spcPts val="4107"/>
              </a:lnSpc>
              <a:spcBef>
                <a:spcPts val="0"/>
              </a:spcBef>
              <a:spcAft>
                <a:spcPts val="0"/>
              </a:spcAft>
            </a:pPr>
            <a:r>
              <a:rPr sz="1800" dirty="0">
                <a:solidFill>
                  <a:srgbClr val="3333CC"/>
                </a:solidFill>
                <a:latin typeface="LWMORA+ArialMT"/>
                <a:cs typeface="LWMORA+ArialMT"/>
              </a:rPr>
              <a:t>•</a:t>
            </a:r>
          </a:p>
          <a:p>
            <a:pPr marL="0" marR="0">
              <a:lnSpc>
                <a:spcPts val="4106"/>
              </a:lnSpc>
              <a:spcBef>
                <a:spcPts val="0"/>
              </a:spcBef>
              <a:spcAft>
                <a:spcPts val="0"/>
              </a:spcAft>
            </a:pPr>
            <a:r>
              <a:rPr sz="1800" dirty="0">
                <a:solidFill>
                  <a:srgbClr val="3333CC"/>
                </a:solidFill>
                <a:latin typeface="LWMORA+ArialMT"/>
                <a:cs typeface="LWMORA+ArialMT"/>
              </a:rPr>
              <a:t>•</a:t>
            </a:r>
          </a:p>
        </p:txBody>
      </p:sp>
      <p:sp>
        <p:nvSpPr>
          <p:cNvPr id="5" name="object 5"/>
          <p:cNvSpPr txBox="1"/>
          <p:nvPr/>
        </p:nvSpPr>
        <p:spPr>
          <a:xfrm>
            <a:off x="835456" y="2025714"/>
            <a:ext cx="5553186" cy="598289"/>
          </a:xfrm>
          <a:prstGeom prst="rect">
            <a:avLst/>
          </a:prstGeom>
        </p:spPr>
        <p:txBody>
          <a:bodyPr vert="horz" wrap="square" lIns="0" tIns="0" rIns="0" bIns="0" rtlCol="0">
            <a:spAutoFit/>
          </a:bodyPr>
          <a:lstStyle/>
          <a:p>
            <a:pPr marL="0" marR="0">
              <a:lnSpc>
                <a:spcPts val="2010"/>
              </a:lnSpc>
              <a:spcBef>
                <a:spcPts val="0"/>
              </a:spcBef>
              <a:spcAft>
                <a:spcPts val="0"/>
              </a:spcAft>
            </a:pPr>
            <a:r>
              <a:rPr sz="1800" dirty="0">
                <a:solidFill>
                  <a:srgbClr val="000000"/>
                </a:solidFill>
                <a:latin typeface="LWMORA+ArialMT"/>
                <a:cs typeface="LWMORA+ArialMT"/>
              </a:rPr>
              <a:t>wysyłanie wulgarnych e</a:t>
            </a:r>
            <a:r>
              <a:rPr sz="1800" dirty="0">
                <a:solidFill>
                  <a:srgbClr val="000000"/>
                </a:solidFill>
                <a:latin typeface="PPKIOW+ArialMT"/>
                <a:cs typeface="PPKIOW+ArialMT"/>
              </a:rPr>
              <a:t>-</a:t>
            </a:r>
            <a:r>
              <a:rPr sz="1800" dirty="0">
                <a:solidFill>
                  <a:srgbClr val="000000"/>
                </a:solidFill>
                <a:latin typeface="LWMORA+ArialMT"/>
                <a:cs typeface="LWMORA+ArialMT"/>
              </a:rPr>
              <a:t>maili, smsów, mms</a:t>
            </a:r>
            <a:r>
              <a:rPr sz="1800" dirty="0">
                <a:solidFill>
                  <a:srgbClr val="000000"/>
                </a:solidFill>
                <a:latin typeface="PPKIOW+ArialMT"/>
                <a:cs typeface="PPKIOW+ArialMT"/>
              </a:rPr>
              <a:t>-</a:t>
            </a:r>
            <a:r>
              <a:rPr sz="1800" dirty="0">
                <a:solidFill>
                  <a:srgbClr val="000000"/>
                </a:solidFill>
                <a:latin typeface="LWMORA+ArialMT"/>
                <a:cs typeface="LWMORA+ArialMT"/>
              </a:rPr>
              <a:t>ów;</a:t>
            </a:r>
          </a:p>
        </p:txBody>
      </p:sp>
      <p:sp>
        <p:nvSpPr>
          <p:cNvPr id="6" name="object 6"/>
          <p:cNvSpPr txBox="1"/>
          <p:nvPr/>
        </p:nvSpPr>
        <p:spPr>
          <a:xfrm>
            <a:off x="835456" y="2546646"/>
            <a:ext cx="9066507" cy="2163078"/>
          </a:xfrm>
          <a:prstGeom prst="rect">
            <a:avLst/>
          </a:prstGeom>
        </p:spPr>
        <p:txBody>
          <a:bodyPr vert="horz" wrap="square" lIns="0" tIns="0" rIns="0" bIns="0" rtlCol="0">
            <a:spAutoFit/>
          </a:bodyPr>
          <a:lstStyle/>
          <a:p>
            <a:pPr marL="0" marR="0">
              <a:lnSpc>
                <a:spcPts val="2013"/>
              </a:lnSpc>
              <a:spcBef>
                <a:spcPts val="0"/>
              </a:spcBef>
              <a:spcAft>
                <a:spcPts val="0"/>
              </a:spcAft>
            </a:pPr>
            <a:r>
              <a:rPr sz="1800" dirty="0">
                <a:solidFill>
                  <a:srgbClr val="000000"/>
                </a:solidFill>
                <a:latin typeface="LWMORA+ArialMT"/>
                <a:cs typeface="LWMORA+ArialMT"/>
              </a:rPr>
              <a:t>wulgarne zaczepki za pomocą komunikatora i na czatach;</a:t>
            </a:r>
          </a:p>
          <a:p>
            <a:pPr marL="0" marR="0">
              <a:lnSpc>
                <a:spcPts val="4106"/>
              </a:lnSpc>
              <a:spcBef>
                <a:spcPts val="0"/>
              </a:spcBef>
              <a:spcAft>
                <a:spcPts val="0"/>
              </a:spcAft>
            </a:pPr>
            <a:r>
              <a:rPr sz="1800" dirty="0">
                <a:solidFill>
                  <a:srgbClr val="000000"/>
                </a:solidFill>
                <a:latin typeface="LWMORA+ArialMT"/>
                <a:cs typeface="LWMORA+ArialMT"/>
              </a:rPr>
              <a:t>publikowanie i rozsyłanie ośmieszających informacji, zdjęć, filmów;</a:t>
            </a:r>
          </a:p>
          <a:p>
            <a:pPr marL="0" marR="0">
              <a:lnSpc>
                <a:spcPts val="4107"/>
              </a:lnSpc>
              <a:spcBef>
                <a:spcPts val="0"/>
              </a:spcBef>
              <a:spcAft>
                <a:spcPts val="0"/>
              </a:spcAft>
            </a:pPr>
            <a:r>
              <a:rPr sz="1800" dirty="0">
                <a:solidFill>
                  <a:srgbClr val="000000"/>
                </a:solidFill>
                <a:latin typeface="LWMORA+ArialMT"/>
                <a:cs typeface="LWMORA+ArialMT"/>
              </a:rPr>
              <a:t>dopisywanie obraźliwych komentarzy do wpisów w blogu, forum dyskusyjnym;</a:t>
            </a:r>
          </a:p>
          <a:p>
            <a:pPr marL="0" marR="0">
              <a:lnSpc>
                <a:spcPts val="4106"/>
              </a:lnSpc>
              <a:spcBef>
                <a:spcPts val="0"/>
              </a:spcBef>
              <a:spcAft>
                <a:spcPts val="0"/>
              </a:spcAft>
            </a:pPr>
            <a:r>
              <a:rPr sz="1800" dirty="0">
                <a:solidFill>
                  <a:srgbClr val="000000"/>
                </a:solidFill>
                <a:latin typeface="LWMORA+ArialMT"/>
                <a:cs typeface="LWMORA+ArialMT"/>
              </a:rPr>
              <a:t>podszywanie się pod kogoś w celu ośmieszenia.</a:t>
            </a:r>
          </a:p>
        </p:txBody>
      </p:sp>
      <p:sp>
        <p:nvSpPr>
          <p:cNvPr id="7" name="object 7"/>
          <p:cNvSpPr txBox="1"/>
          <p:nvPr/>
        </p:nvSpPr>
        <p:spPr>
          <a:xfrm>
            <a:off x="8445754" y="6448631"/>
            <a:ext cx="382041" cy="414635"/>
          </a:xfrm>
          <a:prstGeom prst="rect">
            <a:avLst/>
          </a:prstGeom>
        </p:spPr>
        <p:txBody>
          <a:bodyPr vert="horz" wrap="square" lIns="0" tIns="0" rIns="0" bIns="0" rtlCol="0">
            <a:spAutoFit/>
          </a:bodyPr>
          <a:lstStyle/>
          <a:p>
            <a:pPr marL="0" marR="0">
              <a:lnSpc>
                <a:spcPts val="1464"/>
              </a:lnSpc>
              <a:spcBef>
                <a:spcPts val="0"/>
              </a:spcBef>
              <a:spcAft>
                <a:spcPts val="0"/>
              </a:spcAft>
            </a:pPr>
            <a:r>
              <a:rPr sz="1200" dirty="0">
                <a:solidFill>
                  <a:srgbClr val="888888"/>
                </a:solidFill>
                <a:latin typeface="SVDMMQ+Calibri"/>
                <a:cs typeface="SVDMMQ+Calibri"/>
              </a:rPr>
              <a:t>36</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title"/>
          </p:nvPr>
        </p:nvSpPr>
        <p:spPr/>
        <p:txBody>
          <a:bodyPr/>
          <a:lstStyle/>
          <a:p>
            <a:endParaRPr lang="pl-PL"/>
          </a:p>
        </p:txBody>
      </p:sp>
      <p:pic>
        <p:nvPicPr>
          <p:cNvPr id="6" name="Obraz 5" descr="Fotolia_102287244_M.jpg"/>
          <p:cNvPicPr>
            <a:picLocks noChangeAspect="1"/>
          </p:cNvPicPr>
          <p:nvPr/>
        </p:nvPicPr>
        <p:blipFill rotWithShape="1">
          <a:blip r:embed="rId3">
            <a:extLst>
              <a:ext uri="{28A0092B-C50C-407E-A947-70E740481C1C}">
                <a14:useLocalDpi xmlns="" xmlns:a14="http://schemas.microsoft.com/office/drawing/2010/main" val="0"/>
              </a:ext>
            </a:extLst>
          </a:blip>
          <a:srcRect l="16515" b="6052"/>
          <a:stretch/>
        </p:blipFill>
        <p:spPr>
          <a:xfrm>
            <a:off x="0" y="0"/>
            <a:ext cx="9144000" cy="6858000"/>
          </a:xfrm>
          <a:prstGeom prst="rect">
            <a:avLst/>
          </a:prstGeom>
        </p:spPr>
      </p:pic>
      <p:sp>
        <p:nvSpPr>
          <p:cNvPr id="7" name="PoleTekstowe 6"/>
          <p:cNvSpPr txBox="1"/>
          <p:nvPr/>
        </p:nvSpPr>
        <p:spPr>
          <a:xfrm>
            <a:off x="-62705" y="241413"/>
            <a:ext cx="9058846" cy="584776"/>
          </a:xfrm>
          <a:prstGeom prst="rect">
            <a:avLst/>
          </a:prstGeom>
          <a:noFill/>
        </p:spPr>
        <p:txBody>
          <a:bodyPr wrap="square" rtlCol="0">
            <a:spAutoFit/>
          </a:bodyPr>
          <a:lstStyle/>
          <a:p>
            <a:pPr algn="r"/>
            <a:r>
              <a:rPr lang="pl-PL" sz="3200" b="1" dirty="0" smtClean="0">
                <a:solidFill>
                  <a:srgbClr val="FFFFFF"/>
                </a:solidFill>
                <a:latin typeface="Arial"/>
                <a:cs typeface="Arial"/>
              </a:rPr>
              <a:t>Historie, które wydarzyły się naprawdę…</a:t>
            </a:r>
            <a:endParaRPr lang="pl-PL" sz="3200" b="1" dirty="0">
              <a:solidFill>
                <a:srgbClr val="FFFFFF"/>
              </a:solidFill>
              <a:latin typeface="Arial"/>
              <a:cs typeface="Arial"/>
            </a:endParaRPr>
          </a:p>
        </p:txBody>
      </p:sp>
      <p:sp>
        <p:nvSpPr>
          <p:cNvPr id="8" name="PoleTekstowe 7"/>
          <p:cNvSpPr txBox="1"/>
          <p:nvPr/>
        </p:nvSpPr>
        <p:spPr>
          <a:xfrm>
            <a:off x="3258612" y="967118"/>
            <a:ext cx="5543650" cy="5262979"/>
          </a:xfrm>
          <a:prstGeom prst="rect">
            <a:avLst/>
          </a:prstGeom>
          <a:noFill/>
        </p:spPr>
        <p:txBody>
          <a:bodyPr wrap="square" rtlCol="0">
            <a:spAutoFit/>
          </a:bodyPr>
          <a:lstStyle/>
          <a:p>
            <a:pPr algn="r"/>
            <a:r>
              <a:rPr lang="pl-PL" sz="2400" b="1" dirty="0" smtClean="0">
                <a:solidFill>
                  <a:schemeClr val="bg1"/>
                </a:solidFill>
                <a:latin typeface="Arial"/>
                <a:cs typeface="Arial"/>
              </a:rPr>
              <a:t>14-letnia Sandra </a:t>
            </a:r>
            <a:r>
              <a:rPr lang="pl-PL" sz="2400" dirty="0" smtClean="0">
                <a:solidFill>
                  <a:schemeClr val="bg1"/>
                </a:solidFill>
                <a:latin typeface="Arial"/>
                <a:cs typeface="Arial"/>
              </a:rPr>
              <a:t>„przypadkowo” zaprosiła przez Facebook’a na swoje urodziny ok. 1000 osób.</a:t>
            </a:r>
            <a:br>
              <a:rPr lang="pl-PL" sz="2400" dirty="0" smtClean="0">
                <a:solidFill>
                  <a:schemeClr val="bg1"/>
                </a:solidFill>
                <a:latin typeface="Arial"/>
                <a:cs typeface="Arial"/>
              </a:rPr>
            </a:br>
            <a:r>
              <a:rPr lang="pl-PL" sz="2400" b="1" dirty="0" smtClean="0">
                <a:latin typeface="Arial"/>
                <a:cs typeface="Arial"/>
              </a:rPr>
              <a:t>.</a:t>
            </a:r>
          </a:p>
          <a:p>
            <a:pPr algn="r"/>
            <a:endParaRPr lang="pl-PL" sz="2000" b="1" dirty="0" smtClean="0">
              <a:solidFill>
                <a:schemeClr val="bg1"/>
              </a:solidFill>
              <a:latin typeface="Arial"/>
              <a:cs typeface="Arial"/>
            </a:endParaRPr>
          </a:p>
          <a:p>
            <a:pPr algn="r"/>
            <a:r>
              <a:rPr lang="pl-PL" sz="2400" b="1" dirty="0" smtClean="0">
                <a:solidFill>
                  <a:schemeClr val="bg1"/>
                </a:solidFill>
                <a:latin typeface="Arial"/>
                <a:cs typeface="Arial"/>
              </a:rPr>
              <a:t>15-letni Dominik </a:t>
            </a:r>
            <a:r>
              <a:rPr lang="pl-PL" sz="2400" dirty="0" smtClean="0">
                <a:solidFill>
                  <a:schemeClr val="bg1"/>
                </a:solidFill>
                <a:latin typeface="Arial"/>
                <a:cs typeface="Arial"/>
              </a:rPr>
              <a:t>padł ofiarą przemocy i cyberprzemocy ze strony swoich rówieśników, tylko dlatego,</a:t>
            </a:r>
            <a:br>
              <a:rPr lang="pl-PL" sz="2400" dirty="0" smtClean="0">
                <a:solidFill>
                  <a:schemeClr val="bg1"/>
                </a:solidFill>
                <a:latin typeface="Arial"/>
                <a:cs typeface="Arial"/>
              </a:rPr>
            </a:br>
            <a:r>
              <a:rPr lang="pl-PL" sz="2400" dirty="0" smtClean="0">
                <a:solidFill>
                  <a:schemeClr val="bg1"/>
                </a:solidFill>
                <a:latin typeface="Arial"/>
                <a:cs typeface="Arial"/>
              </a:rPr>
              <a:t>że wyglądał inaczej niż oni.</a:t>
            </a:r>
          </a:p>
          <a:p>
            <a:endParaRPr lang="pl-PL" sz="2400" b="1" dirty="0" smtClean="0">
              <a:solidFill>
                <a:schemeClr val="bg1"/>
              </a:solidFill>
              <a:latin typeface="Arial"/>
              <a:cs typeface="Arial"/>
            </a:endParaRPr>
          </a:p>
          <a:p>
            <a:endParaRPr lang="pl-PL" sz="2400" b="1" dirty="0" smtClean="0">
              <a:solidFill>
                <a:schemeClr val="bg1"/>
              </a:solidFill>
              <a:latin typeface="Arial"/>
              <a:cs typeface="Arial"/>
            </a:endParaRPr>
          </a:p>
          <a:p>
            <a:pPr algn="r"/>
            <a:r>
              <a:rPr lang="pl-PL" sz="2400" b="1" dirty="0" smtClean="0">
                <a:solidFill>
                  <a:schemeClr val="bg1"/>
                </a:solidFill>
                <a:latin typeface="Arial"/>
                <a:cs typeface="Arial"/>
              </a:rPr>
              <a:t>16-letnia </a:t>
            </a:r>
            <a:r>
              <a:rPr lang="pl-PL" sz="2400" b="1" dirty="0">
                <a:solidFill>
                  <a:schemeClr val="bg1"/>
                </a:solidFill>
                <a:latin typeface="Arial"/>
                <a:cs typeface="Arial"/>
              </a:rPr>
              <a:t>A</a:t>
            </a:r>
            <a:r>
              <a:rPr lang="pl-PL" sz="2400" b="1" dirty="0" smtClean="0">
                <a:solidFill>
                  <a:schemeClr val="bg1"/>
                </a:solidFill>
                <a:latin typeface="Arial"/>
                <a:cs typeface="Arial"/>
              </a:rPr>
              <a:t>manda </a:t>
            </a:r>
            <a:r>
              <a:rPr lang="pl-PL" sz="2400" dirty="0" smtClean="0">
                <a:solidFill>
                  <a:schemeClr val="bg1"/>
                </a:solidFill>
                <a:latin typeface="Arial"/>
                <a:cs typeface="Arial"/>
              </a:rPr>
              <a:t>wysłała swoje rozebrane zdjęcie chłopakowi. </a:t>
            </a:r>
            <a:br>
              <a:rPr lang="pl-PL" sz="2400" dirty="0" smtClean="0">
                <a:solidFill>
                  <a:schemeClr val="bg1"/>
                </a:solidFill>
                <a:latin typeface="Arial"/>
                <a:cs typeface="Arial"/>
              </a:rPr>
            </a:br>
            <a:r>
              <a:rPr lang="pl-PL" sz="2400" dirty="0" smtClean="0">
                <a:solidFill>
                  <a:schemeClr val="bg1"/>
                </a:solidFill>
                <a:latin typeface="Arial"/>
                <a:cs typeface="Arial"/>
              </a:rPr>
              <a:t>Była szantażowana i nękana w sieci. </a:t>
            </a:r>
            <a:endParaRPr lang="pl-PL" sz="2400" dirty="0">
              <a:solidFill>
                <a:schemeClr val="bg1"/>
              </a:solidFill>
              <a:latin typeface="Arial"/>
              <a:cs typeface="Arial"/>
            </a:endParaRPr>
          </a:p>
        </p:txBody>
      </p:sp>
      <p:sp>
        <p:nvSpPr>
          <p:cNvPr id="9" name="PoleTekstowe 8"/>
          <p:cNvSpPr txBox="1"/>
          <p:nvPr/>
        </p:nvSpPr>
        <p:spPr>
          <a:xfrm>
            <a:off x="3258612" y="2206316"/>
            <a:ext cx="5426744" cy="461665"/>
          </a:xfrm>
          <a:prstGeom prst="rect">
            <a:avLst/>
          </a:prstGeom>
          <a:solidFill>
            <a:srgbClr val="000000"/>
          </a:solidFill>
        </p:spPr>
        <p:txBody>
          <a:bodyPr wrap="square" rtlCol="0">
            <a:spAutoFit/>
          </a:bodyPr>
          <a:lstStyle/>
          <a:p>
            <a:pPr algn="r"/>
            <a:r>
              <a:rPr lang="pl-PL" sz="2400" b="1" dirty="0" smtClean="0">
                <a:solidFill>
                  <a:schemeClr val="bg1"/>
                </a:solidFill>
                <a:latin typeface="Arial"/>
                <a:cs typeface="Arial"/>
              </a:rPr>
              <a:t>Dziś grozi jej grzywna i poprawczak</a:t>
            </a:r>
            <a:endParaRPr lang="pl-PL" sz="2400" b="1" dirty="0">
              <a:solidFill>
                <a:schemeClr val="bg1"/>
              </a:solidFill>
              <a:latin typeface="Arial"/>
              <a:cs typeface="Arial"/>
            </a:endParaRPr>
          </a:p>
        </p:txBody>
      </p:sp>
      <p:sp>
        <p:nvSpPr>
          <p:cNvPr id="10" name="PoleTekstowe 9"/>
          <p:cNvSpPr txBox="1"/>
          <p:nvPr/>
        </p:nvSpPr>
        <p:spPr>
          <a:xfrm>
            <a:off x="5261516" y="4282978"/>
            <a:ext cx="3423840" cy="461665"/>
          </a:xfrm>
          <a:prstGeom prst="rect">
            <a:avLst/>
          </a:prstGeom>
          <a:solidFill>
            <a:srgbClr val="000000"/>
          </a:solidFill>
        </p:spPr>
        <p:txBody>
          <a:bodyPr wrap="square" rtlCol="0">
            <a:spAutoFit/>
          </a:bodyPr>
          <a:lstStyle/>
          <a:p>
            <a:pPr algn="r"/>
            <a:r>
              <a:rPr lang="pl-PL" sz="2400" b="1" dirty="0" smtClean="0">
                <a:solidFill>
                  <a:srgbClr val="FF0000"/>
                </a:solidFill>
                <a:latin typeface="Arial"/>
                <a:cs typeface="Arial"/>
              </a:rPr>
              <a:t>Popełnił samobójstwo</a:t>
            </a:r>
            <a:endParaRPr lang="pl-PL" sz="2400" b="1" dirty="0">
              <a:solidFill>
                <a:srgbClr val="FF0000"/>
              </a:solidFill>
              <a:latin typeface="Arial"/>
              <a:cs typeface="Arial"/>
            </a:endParaRPr>
          </a:p>
        </p:txBody>
      </p:sp>
      <p:sp>
        <p:nvSpPr>
          <p:cNvPr id="11" name="PoleTekstowe 10"/>
          <p:cNvSpPr txBox="1"/>
          <p:nvPr/>
        </p:nvSpPr>
        <p:spPr>
          <a:xfrm>
            <a:off x="5029040" y="6175716"/>
            <a:ext cx="3656316" cy="461665"/>
          </a:xfrm>
          <a:prstGeom prst="rect">
            <a:avLst/>
          </a:prstGeom>
          <a:solidFill>
            <a:srgbClr val="000000"/>
          </a:solidFill>
        </p:spPr>
        <p:txBody>
          <a:bodyPr wrap="square" rtlCol="0">
            <a:spAutoFit/>
          </a:bodyPr>
          <a:lstStyle/>
          <a:p>
            <a:pPr algn="r"/>
            <a:r>
              <a:rPr lang="pl-PL" sz="2400" b="1" dirty="0" smtClean="0">
                <a:solidFill>
                  <a:srgbClr val="FF0000"/>
                </a:solidFill>
                <a:latin typeface="Arial"/>
                <a:cs typeface="Arial"/>
              </a:rPr>
              <a:t>Popełniła samobójstwo</a:t>
            </a:r>
            <a:endParaRPr lang="pl-PL" sz="2400" b="1" dirty="0">
              <a:solidFill>
                <a:srgbClr val="FF0000"/>
              </a:solidFill>
              <a:latin typeface="Arial"/>
              <a:cs typeface="Arial"/>
            </a:endParaRPr>
          </a:p>
        </p:txBody>
      </p:sp>
      <p:sp>
        <p:nvSpPr>
          <p:cNvPr id="14" name="Symbol zastępczy zawartości 13"/>
          <p:cNvSpPr>
            <a:spLocks noGrp="1"/>
          </p:cNvSpPr>
          <p:nvPr>
            <p:ph idx="1"/>
          </p:nvPr>
        </p:nvSpPr>
        <p:spPr/>
        <p:txBody>
          <a:bodyPr/>
          <a:lstStyle/>
          <a:p>
            <a:endParaRPr lang="pl-PL"/>
          </a:p>
        </p:txBody>
      </p:sp>
    </p:spTree>
    <p:extLst>
      <p:ext uri="{BB962C8B-B14F-4D97-AF65-F5344CB8AC3E}">
        <p14:creationId xmlns="" xmlns:p14="http://schemas.microsoft.com/office/powerpoint/2010/main" val="209553067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p:nvPr/>
        </p:nvSpPr>
        <p:spPr>
          <a:xfrm>
            <a:off x="0" y="0"/>
            <a:ext cx="9144000" cy="6858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2195830" y="1250295"/>
            <a:ext cx="5615829" cy="1745939"/>
          </a:xfrm>
          <a:prstGeom prst="rect">
            <a:avLst/>
          </a:prstGeom>
        </p:spPr>
        <p:txBody>
          <a:bodyPr vert="horz" wrap="square" lIns="0" tIns="0" rIns="0" bIns="0" rtlCol="0">
            <a:spAutoFit/>
          </a:bodyPr>
          <a:lstStyle/>
          <a:p>
            <a:pPr marL="1490" marR="0">
              <a:lnSpc>
                <a:spcPts val="4024"/>
              </a:lnSpc>
              <a:spcBef>
                <a:spcPts val="0"/>
              </a:spcBef>
              <a:spcAft>
                <a:spcPts val="0"/>
              </a:spcAft>
            </a:pPr>
            <a:r>
              <a:rPr sz="3600" b="1" i="1" dirty="0">
                <a:solidFill>
                  <a:srgbClr val="FF9900"/>
                </a:solidFill>
                <a:latin typeface="BDFUUO+Arial-BoldItalicMT"/>
                <a:cs typeface="BDFUUO+Arial-BoldItalicMT"/>
              </a:rPr>
              <a:t>Dokuczanie głównie</a:t>
            </a:r>
          </a:p>
          <a:p>
            <a:pPr marL="0" marR="0">
              <a:lnSpc>
                <a:spcPts val="4323"/>
              </a:lnSpc>
              <a:spcBef>
                <a:spcPts val="0"/>
              </a:spcBef>
              <a:spcAft>
                <a:spcPts val="0"/>
              </a:spcAft>
            </a:pPr>
            <a:r>
              <a:rPr sz="3600" b="1" i="1" dirty="0">
                <a:solidFill>
                  <a:srgbClr val="FF9900"/>
                </a:solidFill>
                <a:latin typeface="KVHMHJ+Arial-BoldItalicMT"/>
                <a:cs typeface="KVHMHJ+Arial-BoldItalicMT"/>
              </a:rPr>
              <a:t>w szkole podstawowej</a:t>
            </a:r>
          </a:p>
        </p:txBody>
      </p:sp>
      <p:sp>
        <p:nvSpPr>
          <p:cNvPr id="4" name="object 4"/>
          <p:cNvSpPr txBox="1"/>
          <p:nvPr/>
        </p:nvSpPr>
        <p:spPr>
          <a:xfrm>
            <a:off x="548944" y="2513648"/>
            <a:ext cx="422932" cy="598289"/>
          </a:xfrm>
          <a:prstGeom prst="rect">
            <a:avLst/>
          </a:prstGeom>
        </p:spPr>
        <p:txBody>
          <a:bodyPr vert="horz" wrap="square" lIns="0" tIns="0" rIns="0" bIns="0" rtlCol="0">
            <a:spAutoFit/>
          </a:bodyPr>
          <a:lstStyle/>
          <a:p>
            <a:pPr marL="0" marR="0">
              <a:lnSpc>
                <a:spcPts val="2010"/>
              </a:lnSpc>
              <a:spcBef>
                <a:spcPts val="0"/>
              </a:spcBef>
              <a:spcAft>
                <a:spcPts val="0"/>
              </a:spcAft>
            </a:pPr>
            <a:r>
              <a:rPr sz="1800" dirty="0">
                <a:solidFill>
                  <a:srgbClr val="3333CC"/>
                </a:solidFill>
                <a:latin typeface="LWMORA+ArialMT"/>
                <a:cs typeface="LWMORA+ArialMT"/>
              </a:rPr>
              <a:t>•</a:t>
            </a:r>
          </a:p>
        </p:txBody>
      </p:sp>
      <p:sp>
        <p:nvSpPr>
          <p:cNvPr id="5" name="object 5"/>
          <p:cNvSpPr txBox="1"/>
          <p:nvPr/>
        </p:nvSpPr>
        <p:spPr>
          <a:xfrm>
            <a:off x="835456" y="2513648"/>
            <a:ext cx="8895472" cy="1421694"/>
          </a:xfrm>
          <a:prstGeom prst="rect">
            <a:avLst/>
          </a:prstGeom>
        </p:spPr>
        <p:txBody>
          <a:bodyPr vert="horz" wrap="square" lIns="0" tIns="0" rIns="0" bIns="0" rtlCol="0">
            <a:spAutoFit/>
          </a:bodyPr>
          <a:lstStyle/>
          <a:p>
            <a:pPr marL="0" marR="0">
              <a:lnSpc>
                <a:spcPts val="2010"/>
              </a:lnSpc>
              <a:spcBef>
                <a:spcPts val="0"/>
              </a:spcBef>
              <a:spcAft>
                <a:spcPts val="0"/>
              </a:spcAft>
            </a:pPr>
            <a:r>
              <a:rPr sz="1800" dirty="0">
                <a:solidFill>
                  <a:srgbClr val="000000"/>
                </a:solidFill>
                <a:latin typeface="LWMORA+ArialMT"/>
                <a:cs typeface="LWMORA+ArialMT"/>
              </a:rPr>
              <a:t>ponad połowa dzieci </a:t>
            </a:r>
            <a:r>
              <a:rPr sz="1800" b="1" dirty="0">
                <a:solidFill>
                  <a:srgbClr val="92D050"/>
                </a:solidFill>
                <a:latin typeface="FROMKM+Arial-BoldMT"/>
                <a:cs typeface="FROMKM+Arial-BoldMT"/>
              </a:rPr>
              <a:t>(54%) </a:t>
            </a:r>
            <a:r>
              <a:rPr sz="1800" dirty="0">
                <a:solidFill>
                  <a:srgbClr val="000000"/>
                </a:solidFill>
                <a:latin typeface="LWMORA+ArialMT"/>
                <a:cs typeface="LWMORA+ArialMT"/>
              </a:rPr>
              <a:t>w szkołach podstawowych doświadcza minimum</a:t>
            </a:r>
          </a:p>
          <a:p>
            <a:pPr marL="0" marR="0">
              <a:lnSpc>
                <a:spcPts val="3242"/>
              </a:lnSpc>
              <a:spcBef>
                <a:spcPts val="0"/>
              </a:spcBef>
              <a:spcAft>
                <a:spcPts val="0"/>
              </a:spcAft>
            </a:pPr>
            <a:r>
              <a:rPr sz="1800" dirty="0">
                <a:solidFill>
                  <a:srgbClr val="000000"/>
                </a:solidFill>
                <a:latin typeface="LWMORA+ArialMT"/>
                <a:cs typeface="LWMORA+ArialMT"/>
              </a:rPr>
              <a:t>raz w miesiącu niemiłego zachowania swoich kolegów w postaci:</a:t>
            </a:r>
          </a:p>
          <a:p>
            <a:pPr marL="0" marR="0">
              <a:lnSpc>
                <a:spcPts val="3239"/>
              </a:lnSpc>
              <a:spcBef>
                <a:spcPts val="0"/>
              </a:spcBef>
              <a:spcAft>
                <a:spcPts val="0"/>
              </a:spcAft>
            </a:pPr>
            <a:r>
              <a:rPr sz="1800" dirty="0">
                <a:solidFill>
                  <a:srgbClr val="000000"/>
                </a:solidFill>
                <a:latin typeface="PPKIOW+ArialMT"/>
                <a:cs typeface="PPKIOW+ArialMT"/>
              </a:rPr>
              <a:t>obgadywania, izolowania, nastawiania klasy przeciwko sobie.</a:t>
            </a:r>
          </a:p>
        </p:txBody>
      </p:sp>
      <p:sp>
        <p:nvSpPr>
          <p:cNvPr id="6" name="object 6"/>
          <p:cNvSpPr txBox="1"/>
          <p:nvPr/>
        </p:nvSpPr>
        <p:spPr>
          <a:xfrm>
            <a:off x="548944" y="3858451"/>
            <a:ext cx="423039" cy="1531423"/>
          </a:xfrm>
          <a:prstGeom prst="rect">
            <a:avLst/>
          </a:prstGeom>
        </p:spPr>
        <p:txBody>
          <a:bodyPr vert="horz" wrap="square" lIns="0" tIns="0" rIns="0" bIns="0" rtlCol="0">
            <a:spAutoFit/>
          </a:bodyPr>
          <a:lstStyle/>
          <a:p>
            <a:pPr marL="0" marR="0">
              <a:lnSpc>
                <a:spcPts val="2010"/>
              </a:lnSpc>
              <a:spcBef>
                <a:spcPts val="0"/>
              </a:spcBef>
              <a:spcAft>
                <a:spcPts val="0"/>
              </a:spcAft>
            </a:pPr>
            <a:r>
              <a:rPr sz="1800" dirty="0">
                <a:solidFill>
                  <a:srgbClr val="3333CC"/>
                </a:solidFill>
                <a:latin typeface="LWMORA+ArialMT"/>
                <a:cs typeface="LWMORA+ArialMT"/>
              </a:rPr>
              <a:t>•</a:t>
            </a:r>
          </a:p>
          <a:p>
            <a:pPr marL="0" marR="0">
              <a:lnSpc>
                <a:spcPts val="7347"/>
              </a:lnSpc>
              <a:spcBef>
                <a:spcPts val="0"/>
              </a:spcBef>
              <a:spcAft>
                <a:spcPts val="0"/>
              </a:spcAft>
            </a:pPr>
            <a:r>
              <a:rPr sz="1800" dirty="0">
                <a:solidFill>
                  <a:srgbClr val="3333CC"/>
                </a:solidFill>
                <a:latin typeface="LWMORA+ArialMT"/>
                <a:cs typeface="LWMORA+ArialMT"/>
              </a:rPr>
              <a:t>•</a:t>
            </a:r>
          </a:p>
        </p:txBody>
      </p:sp>
      <p:sp>
        <p:nvSpPr>
          <p:cNvPr id="7" name="object 7"/>
          <p:cNvSpPr txBox="1"/>
          <p:nvPr/>
        </p:nvSpPr>
        <p:spPr>
          <a:xfrm>
            <a:off x="835456" y="3858451"/>
            <a:ext cx="8997221" cy="598289"/>
          </a:xfrm>
          <a:prstGeom prst="rect">
            <a:avLst/>
          </a:prstGeom>
        </p:spPr>
        <p:txBody>
          <a:bodyPr vert="horz" wrap="square" lIns="0" tIns="0" rIns="0" bIns="0" rtlCol="0">
            <a:spAutoFit/>
          </a:bodyPr>
          <a:lstStyle/>
          <a:p>
            <a:pPr marL="0" marR="0">
              <a:lnSpc>
                <a:spcPts val="2010"/>
              </a:lnSpc>
              <a:spcBef>
                <a:spcPts val="0"/>
              </a:spcBef>
              <a:spcAft>
                <a:spcPts val="0"/>
              </a:spcAft>
            </a:pPr>
            <a:r>
              <a:rPr sz="1800" b="1" dirty="0">
                <a:solidFill>
                  <a:srgbClr val="92D050"/>
                </a:solidFill>
                <a:latin typeface="FROMKM+Arial-BoldMT"/>
                <a:cs typeface="FROMKM+Arial-BoldMT"/>
              </a:rPr>
              <a:t>42 % </a:t>
            </a:r>
            <a:r>
              <a:rPr sz="1800" dirty="0">
                <a:solidFill>
                  <a:srgbClr val="000000"/>
                </a:solidFill>
                <a:latin typeface="LWMORA+ArialMT"/>
                <a:cs typeface="LWMORA+ArialMT"/>
              </a:rPr>
              <a:t>dzieci w najmłodszych klasach szkół podstawowych jest ośmieszanych,</a:t>
            </a:r>
          </a:p>
        </p:txBody>
      </p:sp>
      <p:sp>
        <p:nvSpPr>
          <p:cNvPr id="8" name="object 8"/>
          <p:cNvSpPr txBox="1"/>
          <p:nvPr/>
        </p:nvSpPr>
        <p:spPr>
          <a:xfrm>
            <a:off x="835456" y="4270312"/>
            <a:ext cx="3377829" cy="598289"/>
          </a:xfrm>
          <a:prstGeom prst="rect">
            <a:avLst/>
          </a:prstGeom>
        </p:spPr>
        <p:txBody>
          <a:bodyPr vert="horz" wrap="square" lIns="0" tIns="0" rIns="0" bIns="0" rtlCol="0">
            <a:spAutoFit/>
          </a:bodyPr>
          <a:lstStyle/>
          <a:p>
            <a:pPr marL="0" marR="0">
              <a:lnSpc>
                <a:spcPts val="2010"/>
              </a:lnSpc>
              <a:spcBef>
                <a:spcPts val="0"/>
              </a:spcBef>
              <a:spcAft>
                <a:spcPts val="0"/>
              </a:spcAft>
            </a:pPr>
            <a:r>
              <a:rPr sz="1800" dirty="0">
                <a:solidFill>
                  <a:srgbClr val="000000"/>
                </a:solidFill>
                <a:latin typeface="LWMORA+ArialMT"/>
                <a:cs typeface="LWMORA+ArialMT"/>
              </a:rPr>
              <a:t>wyśmiewanych i poniżanych.</a:t>
            </a:r>
          </a:p>
        </p:txBody>
      </p:sp>
      <p:sp>
        <p:nvSpPr>
          <p:cNvPr id="9" name="object 9"/>
          <p:cNvSpPr txBox="1"/>
          <p:nvPr/>
        </p:nvSpPr>
        <p:spPr>
          <a:xfrm>
            <a:off x="835456" y="4791245"/>
            <a:ext cx="9336088" cy="598629"/>
          </a:xfrm>
          <a:prstGeom prst="rect">
            <a:avLst/>
          </a:prstGeom>
        </p:spPr>
        <p:txBody>
          <a:bodyPr vert="horz" wrap="square" lIns="0" tIns="0" rIns="0" bIns="0" rtlCol="0">
            <a:spAutoFit/>
          </a:bodyPr>
          <a:lstStyle/>
          <a:p>
            <a:pPr marL="0" marR="0">
              <a:lnSpc>
                <a:spcPts val="2013"/>
              </a:lnSpc>
              <a:spcBef>
                <a:spcPts val="0"/>
              </a:spcBef>
              <a:spcAft>
                <a:spcPts val="0"/>
              </a:spcAft>
            </a:pPr>
            <a:r>
              <a:rPr sz="1800" dirty="0">
                <a:solidFill>
                  <a:srgbClr val="000000"/>
                </a:solidFill>
                <a:latin typeface="LWMORA+ArialMT"/>
                <a:cs typeface="LWMORA+ArialMT"/>
              </a:rPr>
              <a:t>Na wyższych poziomach edukacji problem ten dotyczy znacznie mniejszej grupy</a:t>
            </a:r>
          </a:p>
        </p:txBody>
      </p:sp>
      <p:sp>
        <p:nvSpPr>
          <p:cNvPr id="10" name="object 10"/>
          <p:cNvSpPr txBox="1"/>
          <p:nvPr/>
        </p:nvSpPr>
        <p:spPr>
          <a:xfrm>
            <a:off x="835456" y="5203254"/>
            <a:ext cx="5944425" cy="598289"/>
          </a:xfrm>
          <a:prstGeom prst="rect">
            <a:avLst/>
          </a:prstGeom>
        </p:spPr>
        <p:txBody>
          <a:bodyPr vert="horz" wrap="square" lIns="0" tIns="0" rIns="0" bIns="0" rtlCol="0">
            <a:spAutoFit/>
          </a:bodyPr>
          <a:lstStyle/>
          <a:p>
            <a:pPr marL="0" marR="0">
              <a:lnSpc>
                <a:spcPts val="2010"/>
              </a:lnSpc>
              <a:spcBef>
                <a:spcPts val="0"/>
              </a:spcBef>
              <a:spcAft>
                <a:spcPts val="0"/>
              </a:spcAft>
            </a:pPr>
            <a:r>
              <a:rPr sz="1800" b="1" dirty="0">
                <a:solidFill>
                  <a:srgbClr val="92D050"/>
                </a:solidFill>
                <a:latin typeface="JQQJWM+Arial-BoldMT"/>
                <a:cs typeface="JQQJWM+Arial-BoldMT"/>
              </a:rPr>
              <a:t>(gimnazja 30%, szkoły ponad gimnazjalne 21%).</a:t>
            </a:r>
          </a:p>
        </p:txBody>
      </p:sp>
      <p:sp>
        <p:nvSpPr>
          <p:cNvPr id="11" name="object 11"/>
          <p:cNvSpPr txBox="1"/>
          <p:nvPr/>
        </p:nvSpPr>
        <p:spPr>
          <a:xfrm>
            <a:off x="1927225" y="5890178"/>
            <a:ext cx="8035862" cy="332267"/>
          </a:xfrm>
          <a:prstGeom prst="rect">
            <a:avLst/>
          </a:prstGeom>
        </p:spPr>
        <p:txBody>
          <a:bodyPr vert="horz" wrap="square" lIns="0" tIns="0" rIns="0" bIns="0" rtlCol="0">
            <a:spAutoFit/>
          </a:bodyPr>
          <a:lstStyle/>
          <a:p>
            <a:pPr marL="0" marR="0">
              <a:lnSpc>
                <a:spcPts val="1116"/>
              </a:lnSpc>
              <a:spcBef>
                <a:spcPts val="0"/>
              </a:spcBef>
              <a:spcAft>
                <a:spcPts val="0"/>
              </a:spcAft>
            </a:pPr>
            <a:r>
              <a:rPr sz="1000" i="1" dirty="0">
                <a:solidFill>
                  <a:srgbClr val="000000"/>
                </a:solidFill>
                <a:latin typeface="OBIMPU+TimesNewRomanPS-ItalicMT"/>
                <a:cs typeface="OBIMPU+TimesNewRomanPS-ItalicMT"/>
              </a:rPr>
              <a:t>Wyniki badań w ramach kampanii społecznej  „Klub kumpli” </a:t>
            </a:r>
            <a:r>
              <a:rPr sz="1000" i="1" dirty="0">
                <a:solidFill>
                  <a:srgbClr val="000000"/>
                </a:solidFill>
                <a:latin typeface="NTSCHP+TimesNewRomanPS-ItalicMT"/>
                <a:cs typeface="NTSCHP+TimesNewRomanPS-ItalicMT"/>
              </a:rPr>
              <a:t>Cartoon </a:t>
            </a:r>
            <a:r>
              <a:rPr sz="1000" i="1" dirty="0">
                <a:solidFill>
                  <a:srgbClr val="000000"/>
                </a:solidFill>
                <a:latin typeface="OBIMPU+TimesNewRomanPS-ItalicMT"/>
                <a:cs typeface="OBIMPU+TimesNewRomanPS-ItalicMT"/>
              </a:rPr>
              <a:t>Network , Instytut Badań Edukacyjnych, Fundacja Dzieci Niczyje.</a:t>
            </a:r>
          </a:p>
        </p:txBody>
      </p:sp>
      <p:sp>
        <p:nvSpPr>
          <p:cNvPr id="12" name="object 12"/>
          <p:cNvSpPr txBox="1"/>
          <p:nvPr/>
        </p:nvSpPr>
        <p:spPr>
          <a:xfrm>
            <a:off x="8138160" y="6119083"/>
            <a:ext cx="971908" cy="332267"/>
          </a:xfrm>
          <a:prstGeom prst="rect">
            <a:avLst/>
          </a:prstGeom>
        </p:spPr>
        <p:txBody>
          <a:bodyPr vert="horz" wrap="square" lIns="0" tIns="0" rIns="0" bIns="0" rtlCol="0">
            <a:spAutoFit/>
          </a:bodyPr>
          <a:lstStyle/>
          <a:p>
            <a:pPr marL="0" marR="0">
              <a:lnSpc>
                <a:spcPts val="1116"/>
              </a:lnSpc>
              <a:spcBef>
                <a:spcPts val="0"/>
              </a:spcBef>
              <a:spcAft>
                <a:spcPts val="0"/>
              </a:spcAft>
            </a:pPr>
            <a:r>
              <a:rPr sz="1000" i="1" dirty="0">
                <a:solidFill>
                  <a:srgbClr val="000000"/>
                </a:solidFill>
                <a:latin typeface="NTSCHP+TimesNewRomanPS-ItalicMT"/>
                <a:cs typeface="NTSCHP+TimesNewRomanPS-ItalicMT"/>
              </a:rPr>
              <a:t>Marzec 2016 r.</a:t>
            </a:r>
          </a:p>
        </p:txBody>
      </p:sp>
      <p:sp>
        <p:nvSpPr>
          <p:cNvPr id="13" name="object 13"/>
          <p:cNvSpPr txBox="1"/>
          <p:nvPr/>
        </p:nvSpPr>
        <p:spPr>
          <a:xfrm>
            <a:off x="8445754" y="6448631"/>
            <a:ext cx="382041" cy="414635"/>
          </a:xfrm>
          <a:prstGeom prst="rect">
            <a:avLst/>
          </a:prstGeom>
        </p:spPr>
        <p:txBody>
          <a:bodyPr vert="horz" wrap="square" lIns="0" tIns="0" rIns="0" bIns="0" rtlCol="0">
            <a:spAutoFit/>
          </a:bodyPr>
          <a:lstStyle/>
          <a:p>
            <a:pPr marL="0" marR="0">
              <a:lnSpc>
                <a:spcPts val="1464"/>
              </a:lnSpc>
              <a:spcBef>
                <a:spcPts val="0"/>
              </a:spcBef>
              <a:spcAft>
                <a:spcPts val="0"/>
              </a:spcAft>
            </a:pPr>
            <a:r>
              <a:rPr sz="1200" dirty="0">
                <a:solidFill>
                  <a:srgbClr val="888888"/>
                </a:solidFill>
                <a:latin typeface="SVDMMQ+Calibri"/>
                <a:cs typeface="SVDMMQ+Calibri"/>
              </a:rPr>
              <a:t>37</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p:nvPr/>
        </p:nvSpPr>
        <p:spPr>
          <a:xfrm>
            <a:off x="0" y="0"/>
            <a:ext cx="9144000" cy="6857999"/>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308008" y="500867"/>
            <a:ext cx="9998665" cy="1577355"/>
          </a:xfrm>
          <a:prstGeom prst="rect">
            <a:avLst/>
          </a:prstGeom>
        </p:spPr>
        <p:txBody>
          <a:bodyPr vert="horz" wrap="square" lIns="0" tIns="0" rIns="0" bIns="0" rtlCol="0">
            <a:spAutoFit/>
          </a:bodyPr>
          <a:lstStyle/>
          <a:p>
            <a:pPr marL="0" marR="0" algn="ctr">
              <a:lnSpc>
                <a:spcPts val="4024"/>
              </a:lnSpc>
              <a:spcBef>
                <a:spcPts val="0"/>
              </a:spcBef>
              <a:spcAft>
                <a:spcPts val="0"/>
              </a:spcAft>
            </a:pPr>
            <a:r>
              <a:rPr sz="3600" b="1" i="1">
                <a:solidFill>
                  <a:srgbClr val="FF9900"/>
                </a:solidFill>
                <a:latin typeface="BDFUUO+Arial-BoldItalicMT"/>
                <a:cs typeface="BDFUUO+Arial-BoldItalicMT"/>
              </a:rPr>
              <a:t>Rady </a:t>
            </a:r>
            <a:r>
              <a:rPr lang="pl-PL" sz="3600" b="1" i="1" dirty="0" smtClean="0">
                <a:solidFill>
                  <a:srgbClr val="FF9900"/>
                </a:solidFill>
                <a:latin typeface="BDFUUO+Arial-BoldItalicMT"/>
                <a:cs typeface="BDFUUO+Arial-BoldItalicMT"/>
              </a:rPr>
              <a:t>rodziców i nauczycieli </a:t>
            </a:r>
          </a:p>
          <a:p>
            <a:pPr marL="0" marR="0" algn="ctr">
              <a:lnSpc>
                <a:spcPts val="4024"/>
              </a:lnSpc>
              <a:spcBef>
                <a:spcPts val="0"/>
              </a:spcBef>
              <a:spcAft>
                <a:spcPts val="0"/>
              </a:spcAft>
            </a:pPr>
            <a:r>
              <a:rPr sz="3600" b="1" i="1" smtClean="0">
                <a:solidFill>
                  <a:srgbClr val="FF9900"/>
                </a:solidFill>
                <a:latin typeface="BDFUUO+Arial-BoldItalicMT"/>
                <a:cs typeface="BDFUUO+Arial-BoldItalicMT"/>
              </a:rPr>
              <a:t>dla </a:t>
            </a:r>
            <a:r>
              <a:rPr sz="3600" b="1" i="1" dirty="0">
                <a:solidFill>
                  <a:srgbClr val="FF9900"/>
                </a:solidFill>
                <a:latin typeface="BDFUUO+Arial-BoldItalicMT"/>
                <a:cs typeface="BDFUUO+Arial-BoldItalicMT"/>
              </a:rPr>
              <a:t>młodzieży, kiedy doświadczają</a:t>
            </a:r>
          </a:p>
          <a:p>
            <a:pPr marL="16253" marR="0" algn="ctr">
              <a:lnSpc>
                <a:spcPts val="4322"/>
              </a:lnSpc>
              <a:spcBef>
                <a:spcPts val="0"/>
              </a:spcBef>
              <a:spcAft>
                <a:spcPts val="0"/>
              </a:spcAft>
            </a:pPr>
            <a:r>
              <a:rPr sz="3600" b="1" i="1">
                <a:solidFill>
                  <a:srgbClr val="FF9900"/>
                </a:solidFill>
                <a:latin typeface="KVHMHJ+Arial-BoldItalicMT"/>
                <a:cs typeface="KVHMHJ+Arial-BoldItalicMT"/>
              </a:rPr>
              <a:t>cyberprzemocy </a:t>
            </a:r>
            <a:r>
              <a:rPr sz="3600" b="1" i="1" smtClean="0">
                <a:solidFill>
                  <a:srgbClr val="FF9900"/>
                </a:solidFill>
                <a:latin typeface="KVHMHJ+Arial-BoldItalicMT"/>
                <a:cs typeface="KVHMHJ+Arial-BoldItalicMT"/>
              </a:rPr>
              <a:t>:</a:t>
            </a:r>
            <a:endParaRPr sz="3600" b="1" i="1" dirty="0">
              <a:solidFill>
                <a:srgbClr val="FF9900"/>
              </a:solidFill>
              <a:latin typeface="KVHMHJ+Arial-BoldItalicMT"/>
              <a:cs typeface="KVHMHJ+Arial-BoldItalicMT"/>
            </a:endParaRPr>
          </a:p>
        </p:txBody>
      </p:sp>
      <p:sp>
        <p:nvSpPr>
          <p:cNvPr id="4" name="object 4"/>
          <p:cNvSpPr txBox="1"/>
          <p:nvPr/>
        </p:nvSpPr>
        <p:spPr>
          <a:xfrm>
            <a:off x="548944" y="1991910"/>
            <a:ext cx="423039" cy="3044330"/>
          </a:xfrm>
          <a:prstGeom prst="rect">
            <a:avLst/>
          </a:prstGeom>
        </p:spPr>
        <p:txBody>
          <a:bodyPr vert="horz" wrap="square" lIns="0" tIns="0" rIns="0" bIns="0" rtlCol="0">
            <a:spAutoFit/>
          </a:bodyPr>
          <a:lstStyle/>
          <a:p>
            <a:pPr marL="0" marR="0">
              <a:lnSpc>
                <a:spcPts val="2013"/>
              </a:lnSpc>
              <a:spcBef>
                <a:spcPts val="0"/>
              </a:spcBef>
              <a:spcAft>
                <a:spcPts val="0"/>
              </a:spcAft>
            </a:pPr>
            <a:r>
              <a:rPr sz="1800" dirty="0">
                <a:solidFill>
                  <a:srgbClr val="3333CC"/>
                </a:solidFill>
                <a:latin typeface="LWMORA+ArialMT"/>
                <a:cs typeface="LWMORA+ArialMT"/>
              </a:rPr>
              <a:t>•</a:t>
            </a:r>
          </a:p>
          <a:p>
            <a:pPr marL="0" marR="0">
              <a:lnSpc>
                <a:spcPts val="9629"/>
              </a:lnSpc>
              <a:spcBef>
                <a:spcPts val="0"/>
              </a:spcBef>
              <a:spcAft>
                <a:spcPts val="0"/>
              </a:spcAft>
            </a:pPr>
            <a:r>
              <a:rPr sz="1800" dirty="0">
                <a:solidFill>
                  <a:srgbClr val="3333CC"/>
                </a:solidFill>
                <a:latin typeface="LWMORA+ArialMT"/>
                <a:cs typeface="LWMORA+ArialMT"/>
              </a:rPr>
              <a:t>•</a:t>
            </a:r>
          </a:p>
          <a:p>
            <a:pPr marL="0" marR="0">
              <a:lnSpc>
                <a:spcPts val="9628"/>
              </a:lnSpc>
              <a:spcBef>
                <a:spcPts val="0"/>
              </a:spcBef>
              <a:spcAft>
                <a:spcPts val="0"/>
              </a:spcAft>
            </a:pPr>
            <a:r>
              <a:rPr sz="1800" dirty="0">
                <a:solidFill>
                  <a:srgbClr val="3333CC"/>
                </a:solidFill>
                <a:latin typeface="LWMORA+ArialMT"/>
                <a:cs typeface="LWMORA+ArialMT"/>
              </a:rPr>
              <a:t>•</a:t>
            </a:r>
          </a:p>
        </p:txBody>
      </p:sp>
      <p:sp>
        <p:nvSpPr>
          <p:cNvPr id="5" name="object 5"/>
          <p:cNvSpPr txBox="1"/>
          <p:nvPr/>
        </p:nvSpPr>
        <p:spPr>
          <a:xfrm>
            <a:off x="835456" y="1991910"/>
            <a:ext cx="8976455" cy="598629"/>
          </a:xfrm>
          <a:prstGeom prst="rect">
            <a:avLst/>
          </a:prstGeom>
        </p:spPr>
        <p:txBody>
          <a:bodyPr vert="horz" wrap="square" lIns="0" tIns="0" rIns="0" bIns="0" rtlCol="0">
            <a:spAutoFit/>
          </a:bodyPr>
          <a:lstStyle/>
          <a:p>
            <a:pPr marL="0" marR="0">
              <a:lnSpc>
                <a:spcPts val="2013"/>
              </a:lnSpc>
              <a:spcBef>
                <a:spcPts val="0"/>
              </a:spcBef>
              <a:spcAft>
                <a:spcPts val="0"/>
              </a:spcAft>
            </a:pPr>
            <a:r>
              <a:rPr sz="1800" b="1" dirty="0">
                <a:solidFill>
                  <a:srgbClr val="92D050"/>
                </a:solidFill>
                <a:latin typeface="FROMKM+Arial-BoldMT"/>
                <a:cs typeface="FROMKM+Arial-BoldMT"/>
              </a:rPr>
              <a:t>nie odpowiadaj na zaczepki </a:t>
            </a:r>
            <a:r>
              <a:rPr sz="1800" dirty="0">
                <a:solidFill>
                  <a:srgbClr val="000000"/>
                </a:solidFill>
                <a:latin typeface="LWMORA+ArialMT"/>
                <a:cs typeface="LWMORA+ArialMT"/>
              </a:rPr>
              <a:t>– to uchroni Cię przed eskalacją wymierzonych</a:t>
            </a:r>
          </a:p>
        </p:txBody>
      </p:sp>
      <p:sp>
        <p:nvSpPr>
          <p:cNvPr id="6" name="object 6"/>
          <p:cNvSpPr txBox="1"/>
          <p:nvPr/>
        </p:nvSpPr>
        <p:spPr>
          <a:xfrm>
            <a:off x="835456" y="2403920"/>
            <a:ext cx="9066306" cy="598289"/>
          </a:xfrm>
          <a:prstGeom prst="rect">
            <a:avLst/>
          </a:prstGeom>
        </p:spPr>
        <p:txBody>
          <a:bodyPr vert="horz" wrap="square" lIns="0" tIns="0" rIns="0" bIns="0" rtlCol="0">
            <a:spAutoFit/>
          </a:bodyPr>
          <a:lstStyle/>
          <a:p>
            <a:pPr marL="0" marR="0">
              <a:lnSpc>
                <a:spcPts val="2010"/>
              </a:lnSpc>
              <a:spcBef>
                <a:spcPts val="0"/>
              </a:spcBef>
              <a:spcAft>
                <a:spcPts val="0"/>
              </a:spcAft>
            </a:pPr>
            <a:r>
              <a:rPr sz="1800" dirty="0">
                <a:solidFill>
                  <a:srgbClr val="000000"/>
                </a:solidFill>
                <a:latin typeface="LWMORA+ArialMT"/>
                <a:cs typeface="LWMORA+ArialMT"/>
              </a:rPr>
              <a:t>w Ciebie działań – nawet krótka odpowiedź jest już odpowiedzią na zaczepkę;</a:t>
            </a:r>
          </a:p>
        </p:txBody>
      </p:sp>
      <p:sp>
        <p:nvSpPr>
          <p:cNvPr id="7" name="object 7"/>
          <p:cNvSpPr txBox="1"/>
          <p:nvPr/>
        </p:nvSpPr>
        <p:spPr>
          <a:xfrm>
            <a:off x="835456" y="3215069"/>
            <a:ext cx="9235941" cy="1010022"/>
          </a:xfrm>
          <a:prstGeom prst="rect">
            <a:avLst/>
          </a:prstGeom>
        </p:spPr>
        <p:txBody>
          <a:bodyPr vert="horz" wrap="square" lIns="0" tIns="0" rIns="0" bIns="0" rtlCol="0">
            <a:spAutoFit/>
          </a:bodyPr>
          <a:lstStyle/>
          <a:p>
            <a:pPr marL="0" marR="0">
              <a:lnSpc>
                <a:spcPts val="2010"/>
              </a:lnSpc>
              <a:spcBef>
                <a:spcPts val="0"/>
              </a:spcBef>
              <a:spcAft>
                <a:spcPts val="0"/>
              </a:spcAft>
            </a:pPr>
            <a:r>
              <a:rPr sz="1800" b="1" dirty="0">
                <a:solidFill>
                  <a:srgbClr val="92D050"/>
                </a:solidFill>
                <a:latin typeface="JQQJWM+Arial-BoldMT"/>
                <a:cs typeface="JQQJWM+Arial-BoldMT"/>
              </a:rPr>
              <a:t>nie kasuj wiadomości, jakie dostajesz </a:t>
            </a:r>
            <a:r>
              <a:rPr sz="1800" dirty="0">
                <a:solidFill>
                  <a:srgbClr val="000000"/>
                </a:solidFill>
                <a:latin typeface="LWMORA+ArialMT"/>
                <a:cs typeface="LWMORA+ArialMT"/>
              </a:rPr>
              <a:t>– mogą okazać się jedynym dowodem</a:t>
            </a:r>
          </a:p>
          <a:p>
            <a:pPr marL="0" marR="0">
              <a:lnSpc>
                <a:spcPts val="3241"/>
              </a:lnSpc>
              <a:spcBef>
                <a:spcPts val="0"/>
              </a:spcBef>
              <a:spcAft>
                <a:spcPts val="0"/>
              </a:spcAft>
            </a:pPr>
            <a:r>
              <a:rPr sz="1800" dirty="0">
                <a:solidFill>
                  <a:srgbClr val="000000"/>
                </a:solidFill>
                <a:latin typeface="PPKIOW+ArialMT"/>
                <a:cs typeface="PPKIOW+ArialMT"/>
              </a:rPr>
              <a:t>w sprawie </a:t>
            </a:r>
            <a:r>
              <a:rPr sz="1800" dirty="0">
                <a:solidFill>
                  <a:srgbClr val="000000"/>
                </a:solidFill>
                <a:latin typeface="LWMORA+ArialMT"/>
                <a:cs typeface="LWMORA+ArialMT"/>
              </a:rPr>
              <a:t>– musisz umieć je zachować – </a:t>
            </a:r>
            <a:r>
              <a:rPr sz="1800" dirty="0">
                <a:solidFill>
                  <a:srgbClr val="000000"/>
                </a:solidFill>
                <a:latin typeface="PPKIOW+ArialMT"/>
                <a:cs typeface="PPKIOW+ArialMT"/>
              </a:rPr>
              <a:t> dlatego:</a:t>
            </a:r>
          </a:p>
        </p:txBody>
      </p:sp>
      <p:sp>
        <p:nvSpPr>
          <p:cNvPr id="8" name="object 8"/>
          <p:cNvSpPr txBox="1"/>
          <p:nvPr/>
        </p:nvSpPr>
        <p:spPr>
          <a:xfrm>
            <a:off x="835456" y="4437952"/>
            <a:ext cx="8646231" cy="1833288"/>
          </a:xfrm>
          <a:prstGeom prst="rect">
            <a:avLst/>
          </a:prstGeom>
        </p:spPr>
        <p:txBody>
          <a:bodyPr vert="horz" wrap="square" lIns="0" tIns="0" rIns="0" bIns="0" rtlCol="0">
            <a:spAutoFit/>
          </a:bodyPr>
          <a:lstStyle/>
          <a:p>
            <a:pPr marL="0" marR="0">
              <a:lnSpc>
                <a:spcPts val="2010"/>
              </a:lnSpc>
              <a:spcBef>
                <a:spcPts val="0"/>
              </a:spcBef>
              <a:spcAft>
                <a:spcPts val="0"/>
              </a:spcAft>
            </a:pPr>
            <a:r>
              <a:rPr sz="1800" b="1" dirty="0">
                <a:solidFill>
                  <a:srgbClr val="92D050"/>
                </a:solidFill>
                <a:latin typeface="JQQJWM+Arial-BoldMT"/>
                <a:cs typeface="JQQJWM+Arial-BoldMT"/>
              </a:rPr>
              <a:t>zrób zrzut ekranu </a:t>
            </a:r>
            <a:r>
              <a:rPr sz="1800" dirty="0">
                <a:solidFill>
                  <a:srgbClr val="000000"/>
                </a:solidFill>
                <a:latin typeface="LWMORA+ArialMT"/>
                <a:cs typeface="LWMORA+ArialMT"/>
              </a:rPr>
              <a:t>– to sposób na zabezpieczenie dowodów, niezbędny w</a:t>
            </a:r>
          </a:p>
          <a:p>
            <a:pPr marL="0" marR="0">
              <a:lnSpc>
                <a:spcPts val="3240"/>
              </a:lnSpc>
              <a:spcBef>
                <a:spcPts val="0"/>
              </a:spcBef>
              <a:spcAft>
                <a:spcPts val="0"/>
              </a:spcAft>
            </a:pPr>
            <a:r>
              <a:rPr sz="1800" dirty="0">
                <a:solidFill>
                  <a:srgbClr val="000000"/>
                </a:solidFill>
                <a:latin typeface="PPKIOW+ArialMT"/>
                <a:cs typeface="PPKIOW+ArialMT"/>
              </a:rPr>
              <a:t>sytuacji, gdy cyberbullying ma miejsce np. na czacie (snapchat) czy forum</a:t>
            </a:r>
          </a:p>
          <a:p>
            <a:pPr marL="0" marR="0">
              <a:lnSpc>
                <a:spcPts val="3241"/>
              </a:lnSpc>
              <a:spcBef>
                <a:spcPts val="0"/>
              </a:spcBef>
              <a:spcAft>
                <a:spcPts val="0"/>
              </a:spcAft>
            </a:pPr>
            <a:r>
              <a:rPr sz="1800" dirty="0">
                <a:solidFill>
                  <a:srgbClr val="000000"/>
                </a:solidFill>
                <a:latin typeface="LWMORA+ArialMT"/>
                <a:cs typeface="LWMORA+ArialMT"/>
              </a:rPr>
              <a:t>internetowym lub wtedy, gdy ośmieszające treści zostały zamieszczone na</a:t>
            </a:r>
          </a:p>
          <a:p>
            <a:pPr marL="0" marR="0">
              <a:lnSpc>
                <a:spcPts val="3242"/>
              </a:lnSpc>
              <a:spcBef>
                <a:spcPts val="0"/>
              </a:spcBef>
              <a:spcAft>
                <a:spcPts val="0"/>
              </a:spcAft>
            </a:pPr>
            <a:r>
              <a:rPr sz="1800" dirty="0">
                <a:solidFill>
                  <a:srgbClr val="000000"/>
                </a:solidFill>
                <a:latin typeface="LWMORA+ArialMT"/>
                <a:cs typeface="LWMORA+ArialMT"/>
              </a:rPr>
              <a:t>jakiejś stronie internetowej;</a:t>
            </a:r>
          </a:p>
        </p:txBody>
      </p:sp>
      <p:sp>
        <p:nvSpPr>
          <p:cNvPr id="9" name="object 9"/>
          <p:cNvSpPr txBox="1"/>
          <p:nvPr/>
        </p:nvSpPr>
        <p:spPr>
          <a:xfrm>
            <a:off x="8445754" y="6448631"/>
            <a:ext cx="382041" cy="414635"/>
          </a:xfrm>
          <a:prstGeom prst="rect">
            <a:avLst/>
          </a:prstGeom>
        </p:spPr>
        <p:txBody>
          <a:bodyPr vert="horz" wrap="square" lIns="0" tIns="0" rIns="0" bIns="0" rtlCol="0">
            <a:spAutoFit/>
          </a:bodyPr>
          <a:lstStyle/>
          <a:p>
            <a:pPr marL="0" marR="0">
              <a:lnSpc>
                <a:spcPts val="1464"/>
              </a:lnSpc>
              <a:spcBef>
                <a:spcPts val="0"/>
              </a:spcBef>
              <a:spcAft>
                <a:spcPts val="0"/>
              </a:spcAft>
            </a:pPr>
            <a:r>
              <a:rPr sz="1200" dirty="0">
                <a:solidFill>
                  <a:srgbClr val="888888"/>
                </a:solidFill>
                <a:latin typeface="SVDMMQ+Calibri"/>
                <a:cs typeface="SVDMMQ+Calibri"/>
              </a:rPr>
              <a:t>38</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p:nvPr/>
        </p:nvSpPr>
        <p:spPr>
          <a:xfrm>
            <a:off x="0" y="0"/>
            <a:ext cx="9144000" cy="6857999"/>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1375283" y="591422"/>
            <a:ext cx="7496788" cy="1461689"/>
          </a:xfrm>
          <a:prstGeom prst="rect">
            <a:avLst/>
          </a:prstGeom>
        </p:spPr>
        <p:txBody>
          <a:bodyPr vert="horz" wrap="square" lIns="0" tIns="0" rIns="0" bIns="0" rtlCol="0">
            <a:spAutoFit/>
          </a:bodyPr>
          <a:lstStyle/>
          <a:p>
            <a:pPr marL="0" marR="0">
              <a:lnSpc>
                <a:spcPts val="4909"/>
              </a:lnSpc>
              <a:spcBef>
                <a:spcPts val="0"/>
              </a:spcBef>
              <a:spcAft>
                <a:spcPts val="0"/>
              </a:spcAft>
            </a:pPr>
            <a:r>
              <a:rPr sz="4400" b="1" i="1" dirty="0">
                <a:solidFill>
                  <a:srgbClr val="FF9900"/>
                </a:solidFill>
                <a:latin typeface="BDFUUO+Arial-BoldItalicMT"/>
                <a:cs typeface="BDFUUO+Arial-BoldItalicMT"/>
              </a:rPr>
              <a:t>Jak zrobić zrzut ekranu?</a:t>
            </a:r>
          </a:p>
        </p:txBody>
      </p:sp>
      <p:sp>
        <p:nvSpPr>
          <p:cNvPr id="4" name="object 4"/>
          <p:cNvSpPr txBox="1"/>
          <p:nvPr/>
        </p:nvSpPr>
        <p:spPr>
          <a:xfrm>
            <a:off x="750417" y="1649286"/>
            <a:ext cx="9301089" cy="598289"/>
          </a:xfrm>
          <a:prstGeom prst="rect">
            <a:avLst/>
          </a:prstGeom>
        </p:spPr>
        <p:txBody>
          <a:bodyPr vert="horz" wrap="square" lIns="0" tIns="0" rIns="0" bIns="0" rtlCol="0">
            <a:spAutoFit/>
          </a:bodyPr>
          <a:lstStyle/>
          <a:p>
            <a:pPr marL="0" marR="0">
              <a:lnSpc>
                <a:spcPts val="2010"/>
              </a:lnSpc>
              <a:spcBef>
                <a:spcPts val="0"/>
              </a:spcBef>
              <a:spcAft>
                <a:spcPts val="0"/>
              </a:spcAft>
            </a:pPr>
            <a:r>
              <a:rPr sz="1800" dirty="0">
                <a:solidFill>
                  <a:srgbClr val="000000"/>
                </a:solidFill>
                <a:latin typeface="LWMORA+ArialMT"/>
                <a:cs typeface="LWMORA+ArialMT"/>
              </a:rPr>
              <a:t>klawisz „Print Screen” na komputerze oraz specjalny układ klawiszy na komórce</a:t>
            </a:r>
          </a:p>
        </p:txBody>
      </p:sp>
      <p:sp>
        <p:nvSpPr>
          <p:cNvPr id="5" name="object 5"/>
          <p:cNvSpPr txBox="1"/>
          <p:nvPr/>
        </p:nvSpPr>
        <p:spPr>
          <a:xfrm>
            <a:off x="680618" y="4517454"/>
            <a:ext cx="534428" cy="598289"/>
          </a:xfrm>
          <a:prstGeom prst="rect">
            <a:avLst/>
          </a:prstGeom>
        </p:spPr>
        <p:txBody>
          <a:bodyPr vert="horz" wrap="square" lIns="0" tIns="0" rIns="0" bIns="0" rtlCol="0">
            <a:spAutoFit/>
          </a:bodyPr>
          <a:lstStyle/>
          <a:p>
            <a:pPr marL="0" marR="0">
              <a:lnSpc>
                <a:spcPts val="2010"/>
              </a:lnSpc>
              <a:spcBef>
                <a:spcPts val="0"/>
              </a:spcBef>
              <a:spcAft>
                <a:spcPts val="0"/>
              </a:spcAft>
            </a:pPr>
            <a:r>
              <a:rPr sz="1800" dirty="0">
                <a:solidFill>
                  <a:srgbClr val="3333CC"/>
                </a:solidFill>
                <a:latin typeface="PPKIOW+ArialMT"/>
                <a:cs typeface="PPKIOW+ArialMT"/>
              </a:rPr>
              <a:t>1.</a:t>
            </a:r>
          </a:p>
        </p:txBody>
      </p:sp>
      <p:sp>
        <p:nvSpPr>
          <p:cNvPr id="6" name="object 6"/>
          <p:cNvSpPr txBox="1"/>
          <p:nvPr/>
        </p:nvSpPr>
        <p:spPr>
          <a:xfrm>
            <a:off x="1025042" y="4517454"/>
            <a:ext cx="9137577" cy="1010022"/>
          </a:xfrm>
          <a:prstGeom prst="rect">
            <a:avLst/>
          </a:prstGeom>
        </p:spPr>
        <p:txBody>
          <a:bodyPr vert="horz" wrap="square" lIns="0" tIns="0" rIns="0" bIns="0" rtlCol="0">
            <a:spAutoFit/>
          </a:bodyPr>
          <a:lstStyle/>
          <a:p>
            <a:pPr marL="0" marR="0">
              <a:lnSpc>
                <a:spcPts val="2010"/>
              </a:lnSpc>
              <a:spcBef>
                <a:spcPts val="0"/>
              </a:spcBef>
              <a:spcAft>
                <a:spcPts val="0"/>
              </a:spcAft>
            </a:pPr>
            <a:r>
              <a:rPr sz="1800" dirty="0">
                <a:solidFill>
                  <a:srgbClr val="000000"/>
                </a:solidFill>
                <a:latin typeface="LWMORA+ArialMT"/>
                <a:cs typeface="LWMORA+ArialMT"/>
              </a:rPr>
              <a:t>Następnie w komputerze otwórz program tekstowy (np. WORD) lub do obróbki</a:t>
            </a:r>
          </a:p>
          <a:p>
            <a:pPr marL="0" marR="0">
              <a:lnSpc>
                <a:spcPts val="3241"/>
              </a:lnSpc>
              <a:spcBef>
                <a:spcPts val="0"/>
              </a:spcBef>
              <a:spcAft>
                <a:spcPts val="0"/>
              </a:spcAft>
            </a:pPr>
            <a:r>
              <a:rPr sz="1800" dirty="0">
                <a:solidFill>
                  <a:srgbClr val="000000"/>
                </a:solidFill>
                <a:latin typeface="LWMORA+ArialMT"/>
                <a:cs typeface="LWMORA+ArialMT"/>
              </a:rPr>
              <a:t>plików graficznych (np. PAINT).</a:t>
            </a:r>
          </a:p>
        </p:txBody>
      </p:sp>
      <p:sp>
        <p:nvSpPr>
          <p:cNvPr id="7" name="object 7"/>
          <p:cNvSpPr txBox="1"/>
          <p:nvPr/>
        </p:nvSpPr>
        <p:spPr>
          <a:xfrm>
            <a:off x="680618" y="5450171"/>
            <a:ext cx="534513" cy="1641590"/>
          </a:xfrm>
          <a:prstGeom prst="rect">
            <a:avLst/>
          </a:prstGeom>
        </p:spPr>
        <p:txBody>
          <a:bodyPr vert="horz" wrap="square" lIns="0" tIns="0" rIns="0" bIns="0" rtlCol="0">
            <a:spAutoFit/>
          </a:bodyPr>
          <a:lstStyle/>
          <a:p>
            <a:pPr marL="0" marR="0">
              <a:lnSpc>
                <a:spcPts val="2013"/>
              </a:lnSpc>
              <a:spcBef>
                <a:spcPts val="0"/>
              </a:spcBef>
              <a:spcAft>
                <a:spcPts val="0"/>
              </a:spcAft>
            </a:pPr>
            <a:r>
              <a:rPr sz="1800" dirty="0">
                <a:solidFill>
                  <a:srgbClr val="3333CC"/>
                </a:solidFill>
                <a:latin typeface="PPKIOW+ArialMT"/>
                <a:cs typeface="PPKIOW+ArialMT"/>
              </a:rPr>
              <a:t>2.</a:t>
            </a:r>
          </a:p>
          <a:p>
            <a:pPr marL="0" marR="0">
              <a:lnSpc>
                <a:spcPts val="4106"/>
              </a:lnSpc>
              <a:spcBef>
                <a:spcPts val="0"/>
              </a:spcBef>
              <a:spcAft>
                <a:spcPts val="0"/>
              </a:spcAft>
            </a:pPr>
            <a:r>
              <a:rPr sz="1800" dirty="0">
                <a:solidFill>
                  <a:srgbClr val="3333CC"/>
                </a:solidFill>
                <a:latin typeface="PPKIOW+ArialMT"/>
                <a:cs typeface="PPKIOW+ArialMT"/>
              </a:rPr>
              <a:t>3.</a:t>
            </a:r>
          </a:p>
          <a:p>
            <a:pPr marL="0" marR="0">
              <a:lnSpc>
                <a:spcPts val="4106"/>
              </a:lnSpc>
              <a:spcBef>
                <a:spcPts val="0"/>
              </a:spcBef>
              <a:spcAft>
                <a:spcPts val="0"/>
              </a:spcAft>
            </a:pPr>
            <a:r>
              <a:rPr sz="1800" dirty="0">
                <a:solidFill>
                  <a:srgbClr val="3333CC"/>
                </a:solidFill>
                <a:latin typeface="PPKIOW+ArialMT"/>
                <a:cs typeface="PPKIOW+ArialMT"/>
              </a:rPr>
              <a:t>4.</a:t>
            </a:r>
          </a:p>
        </p:txBody>
      </p:sp>
      <p:sp>
        <p:nvSpPr>
          <p:cNvPr id="8" name="object 8"/>
          <p:cNvSpPr txBox="1"/>
          <p:nvPr/>
        </p:nvSpPr>
        <p:spPr>
          <a:xfrm>
            <a:off x="1025042" y="5450171"/>
            <a:ext cx="9067541" cy="598629"/>
          </a:xfrm>
          <a:prstGeom prst="rect">
            <a:avLst/>
          </a:prstGeom>
        </p:spPr>
        <p:txBody>
          <a:bodyPr vert="horz" wrap="square" lIns="0" tIns="0" rIns="0" bIns="0" rtlCol="0">
            <a:spAutoFit/>
          </a:bodyPr>
          <a:lstStyle/>
          <a:p>
            <a:pPr marL="0" marR="0">
              <a:lnSpc>
                <a:spcPts val="2013"/>
              </a:lnSpc>
              <a:spcBef>
                <a:spcPts val="0"/>
              </a:spcBef>
              <a:spcAft>
                <a:spcPts val="0"/>
              </a:spcAft>
            </a:pPr>
            <a:r>
              <a:rPr sz="1800" dirty="0">
                <a:solidFill>
                  <a:srgbClr val="000000"/>
                </a:solidFill>
                <a:latin typeface="LWMORA+ArialMT"/>
                <a:cs typeface="LWMORA+ArialMT"/>
              </a:rPr>
              <a:t>Żeby wkleić tam Twój zrzut ekranu, naciśnij równocześnie klawisze „Ctrl” i „V”.</a:t>
            </a:r>
          </a:p>
        </p:txBody>
      </p:sp>
      <p:sp>
        <p:nvSpPr>
          <p:cNvPr id="9" name="object 9"/>
          <p:cNvSpPr txBox="1"/>
          <p:nvPr/>
        </p:nvSpPr>
        <p:spPr>
          <a:xfrm>
            <a:off x="1025042" y="5971684"/>
            <a:ext cx="1491506" cy="598629"/>
          </a:xfrm>
          <a:prstGeom prst="rect">
            <a:avLst/>
          </a:prstGeom>
        </p:spPr>
        <p:txBody>
          <a:bodyPr vert="horz" wrap="square" lIns="0" tIns="0" rIns="0" bIns="0" rtlCol="0">
            <a:spAutoFit/>
          </a:bodyPr>
          <a:lstStyle/>
          <a:p>
            <a:pPr marL="0" marR="0">
              <a:lnSpc>
                <a:spcPts val="2013"/>
              </a:lnSpc>
              <a:spcBef>
                <a:spcPts val="0"/>
              </a:spcBef>
              <a:spcAft>
                <a:spcPts val="0"/>
              </a:spcAft>
            </a:pPr>
            <a:r>
              <a:rPr sz="1800" dirty="0">
                <a:solidFill>
                  <a:srgbClr val="FF6600"/>
                </a:solidFill>
                <a:latin typeface="PPKIOW+ArialMT"/>
                <a:cs typeface="PPKIOW+ArialMT"/>
              </a:rPr>
              <a:t>Zapisz plik.</a:t>
            </a:r>
          </a:p>
        </p:txBody>
      </p:sp>
      <p:sp>
        <p:nvSpPr>
          <p:cNvPr id="10" name="object 10"/>
          <p:cNvSpPr txBox="1"/>
          <p:nvPr/>
        </p:nvSpPr>
        <p:spPr>
          <a:xfrm>
            <a:off x="8445754" y="6448631"/>
            <a:ext cx="382041" cy="414635"/>
          </a:xfrm>
          <a:prstGeom prst="rect">
            <a:avLst/>
          </a:prstGeom>
        </p:spPr>
        <p:txBody>
          <a:bodyPr vert="horz" wrap="square" lIns="0" tIns="0" rIns="0" bIns="0" rtlCol="0">
            <a:spAutoFit/>
          </a:bodyPr>
          <a:lstStyle/>
          <a:p>
            <a:pPr marL="0" marR="0">
              <a:lnSpc>
                <a:spcPts val="1464"/>
              </a:lnSpc>
              <a:spcBef>
                <a:spcPts val="0"/>
              </a:spcBef>
              <a:spcAft>
                <a:spcPts val="0"/>
              </a:spcAft>
            </a:pPr>
            <a:r>
              <a:rPr sz="1200" dirty="0">
                <a:solidFill>
                  <a:srgbClr val="888888"/>
                </a:solidFill>
                <a:latin typeface="SVDMMQ+Calibri"/>
                <a:cs typeface="SVDMMQ+Calibri"/>
              </a:rPr>
              <a:t>39</a:t>
            </a:r>
          </a:p>
        </p:txBody>
      </p:sp>
      <p:sp>
        <p:nvSpPr>
          <p:cNvPr id="11" name="object 11"/>
          <p:cNvSpPr txBox="1"/>
          <p:nvPr/>
        </p:nvSpPr>
        <p:spPr>
          <a:xfrm>
            <a:off x="1025042" y="6493472"/>
            <a:ext cx="5705981" cy="598289"/>
          </a:xfrm>
          <a:prstGeom prst="rect">
            <a:avLst/>
          </a:prstGeom>
        </p:spPr>
        <p:txBody>
          <a:bodyPr vert="horz" wrap="square" lIns="0" tIns="0" rIns="0" bIns="0" rtlCol="0">
            <a:spAutoFit/>
          </a:bodyPr>
          <a:lstStyle/>
          <a:p>
            <a:pPr marL="0" marR="0">
              <a:lnSpc>
                <a:spcPts val="2010"/>
              </a:lnSpc>
              <a:spcBef>
                <a:spcPts val="0"/>
              </a:spcBef>
              <a:spcAft>
                <a:spcPts val="0"/>
              </a:spcAft>
            </a:pPr>
            <a:r>
              <a:rPr sz="1800" dirty="0">
                <a:solidFill>
                  <a:srgbClr val="FF6600"/>
                </a:solidFill>
                <a:latin typeface="LWMORA+ArialMT"/>
                <a:cs typeface="LWMORA+ArialMT"/>
              </a:rPr>
              <a:t>W telefonie zdjęcie znajdziesz w galerii fotografii.</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p:nvPr/>
        </p:nvSpPr>
        <p:spPr>
          <a:xfrm>
            <a:off x="0" y="0"/>
            <a:ext cx="9144000" cy="6857999"/>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355092" y="500867"/>
            <a:ext cx="9998665" cy="1064394"/>
          </a:xfrm>
          <a:prstGeom prst="rect">
            <a:avLst/>
          </a:prstGeom>
        </p:spPr>
        <p:txBody>
          <a:bodyPr vert="horz" wrap="square" lIns="0" tIns="0" rIns="0" bIns="0" rtlCol="0">
            <a:spAutoFit/>
          </a:bodyPr>
          <a:lstStyle/>
          <a:p>
            <a:pPr marL="0" marR="0">
              <a:lnSpc>
                <a:spcPts val="4024"/>
              </a:lnSpc>
              <a:spcBef>
                <a:spcPts val="0"/>
              </a:spcBef>
              <a:spcAft>
                <a:spcPts val="0"/>
              </a:spcAft>
            </a:pPr>
            <a:r>
              <a:rPr sz="3600" b="1" i="1" dirty="0">
                <a:solidFill>
                  <a:srgbClr val="FF9900"/>
                </a:solidFill>
                <a:latin typeface="BDFUUO+Arial-BoldItalicMT"/>
                <a:cs typeface="BDFUUO+Arial-BoldItalicMT"/>
              </a:rPr>
              <a:t>Rady dla młodzieży, kiedy doświadczają</a:t>
            </a:r>
          </a:p>
          <a:p>
            <a:pPr marL="16253" marR="0">
              <a:lnSpc>
                <a:spcPts val="4322"/>
              </a:lnSpc>
              <a:spcBef>
                <a:spcPts val="0"/>
              </a:spcBef>
              <a:spcAft>
                <a:spcPts val="0"/>
              </a:spcAft>
            </a:pPr>
            <a:r>
              <a:rPr sz="3600" b="1" i="1" smtClean="0">
                <a:solidFill>
                  <a:srgbClr val="FF9900"/>
                </a:solidFill>
                <a:latin typeface="KVHMHJ+Arial-BoldItalicMT"/>
                <a:cs typeface="KVHMHJ+Arial-BoldItalicMT"/>
              </a:rPr>
              <a:t>cyberprzemocy</a:t>
            </a:r>
            <a:endParaRPr sz="3600" b="1" i="1" dirty="0">
              <a:solidFill>
                <a:srgbClr val="FF9900"/>
              </a:solidFill>
              <a:latin typeface="KVHMHJ+Arial-BoldItalicMT"/>
              <a:cs typeface="KVHMHJ+Arial-BoldItalicMT"/>
            </a:endParaRPr>
          </a:p>
        </p:txBody>
      </p:sp>
      <p:sp>
        <p:nvSpPr>
          <p:cNvPr id="4" name="object 4"/>
          <p:cNvSpPr txBox="1"/>
          <p:nvPr/>
        </p:nvSpPr>
        <p:spPr>
          <a:xfrm>
            <a:off x="548944" y="1991910"/>
            <a:ext cx="423039" cy="598629"/>
          </a:xfrm>
          <a:prstGeom prst="rect">
            <a:avLst/>
          </a:prstGeom>
        </p:spPr>
        <p:txBody>
          <a:bodyPr vert="horz" wrap="square" lIns="0" tIns="0" rIns="0" bIns="0" rtlCol="0">
            <a:spAutoFit/>
          </a:bodyPr>
          <a:lstStyle/>
          <a:p>
            <a:pPr marL="0" marR="0">
              <a:lnSpc>
                <a:spcPts val="2013"/>
              </a:lnSpc>
              <a:spcBef>
                <a:spcPts val="0"/>
              </a:spcBef>
              <a:spcAft>
                <a:spcPts val="0"/>
              </a:spcAft>
            </a:pPr>
            <a:r>
              <a:rPr sz="1800" dirty="0">
                <a:solidFill>
                  <a:srgbClr val="3333CC"/>
                </a:solidFill>
                <a:latin typeface="LWMORA+ArialMT"/>
                <a:cs typeface="LWMORA+ArialMT"/>
              </a:rPr>
              <a:t>•</a:t>
            </a:r>
          </a:p>
        </p:txBody>
      </p:sp>
      <p:sp>
        <p:nvSpPr>
          <p:cNvPr id="5" name="object 5"/>
          <p:cNvSpPr txBox="1"/>
          <p:nvPr/>
        </p:nvSpPr>
        <p:spPr>
          <a:xfrm>
            <a:off x="835456" y="1991910"/>
            <a:ext cx="9342804" cy="1010298"/>
          </a:xfrm>
          <a:prstGeom prst="rect">
            <a:avLst/>
          </a:prstGeom>
        </p:spPr>
        <p:txBody>
          <a:bodyPr vert="horz" wrap="square" lIns="0" tIns="0" rIns="0" bIns="0" rtlCol="0">
            <a:spAutoFit/>
          </a:bodyPr>
          <a:lstStyle/>
          <a:p>
            <a:pPr marL="0" marR="0">
              <a:lnSpc>
                <a:spcPts val="2013"/>
              </a:lnSpc>
              <a:spcBef>
                <a:spcPts val="0"/>
              </a:spcBef>
              <a:spcAft>
                <a:spcPts val="0"/>
              </a:spcAft>
            </a:pPr>
            <a:r>
              <a:rPr sz="1800" dirty="0">
                <a:solidFill>
                  <a:srgbClr val="92D050"/>
                </a:solidFill>
                <a:latin typeface="LWMORA+ArialMT"/>
                <a:cs typeface="LWMORA+ArialMT"/>
              </a:rPr>
              <a:t>porozmawiaj z rodzicami by skontaktowali się z prawnikiem </a:t>
            </a:r>
            <a:r>
              <a:rPr sz="1800" dirty="0">
                <a:solidFill>
                  <a:srgbClr val="000000"/>
                </a:solidFill>
                <a:latin typeface="LWMORA+ArialMT"/>
                <a:cs typeface="LWMORA+ArialMT"/>
              </a:rPr>
              <a:t>– pomoże ocenić,</a:t>
            </a:r>
          </a:p>
          <a:p>
            <a:pPr marL="0" marR="0">
              <a:lnSpc>
                <a:spcPts val="3241"/>
              </a:lnSpc>
              <a:spcBef>
                <a:spcPts val="0"/>
              </a:spcBef>
              <a:spcAft>
                <a:spcPts val="0"/>
              </a:spcAft>
            </a:pPr>
            <a:r>
              <a:rPr sz="1800" dirty="0">
                <a:solidFill>
                  <a:srgbClr val="000000"/>
                </a:solidFill>
                <a:latin typeface="LWMORA+ArialMT"/>
                <a:cs typeface="LWMORA+ArialMT"/>
              </a:rPr>
              <a:t>czy doszło do przestępstwa i jakie działania prawne można w tej sytuacji podjąć;</a:t>
            </a:r>
          </a:p>
        </p:txBody>
      </p:sp>
      <p:sp>
        <p:nvSpPr>
          <p:cNvPr id="6" name="object 6"/>
          <p:cNvSpPr txBox="1"/>
          <p:nvPr/>
        </p:nvSpPr>
        <p:spPr>
          <a:xfrm>
            <a:off x="548944" y="3446441"/>
            <a:ext cx="8070728" cy="1641616"/>
          </a:xfrm>
          <a:prstGeom prst="rect">
            <a:avLst/>
          </a:prstGeom>
        </p:spPr>
        <p:txBody>
          <a:bodyPr vert="horz" wrap="square" lIns="0" tIns="0" rIns="0" bIns="0" rtlCol="0">
            <a:spAutoFit/>
          </a:bodyPr>
          <a:lstStyle/>
          <a:p>
            <a:pPr marL="0" marR="0">
              <a:lnSpc>
                <a:spcPts val="2013"/>
              </a:lnSpc>
              <a:spcBef>
                <a:spcPts val="0"/>
              </a:spcBef>
              <a:spcAft>
                <a:spcPts val="0"/>
              </a:spcAft>
            </a:pPr>
            <a:r>
              <a:rPr sz="1800" b="1" dirty="0">
                <a:solidFill>
                  <a:srgbClr val="FFC000"/>
                </a:solidFill>
                <a:latin typeface="FROMKM+Arial-BoldMT"/>
                <a:cs typeface="FROMKM+Arial-BoldMT"/>
              </a:rPr>
              <a:t>WSPARCIE ZEWNETRZNE</a:t>
            </a:r>
          </a:p>
          <a:p>
            <a:pPr marL="2255" marR="0">
              <a:lnSpc>
                <a:spcPts val="4106"/>
              </a:lnSpc>
              <a:spcBef>
                <a:spcPts val="0"/>
              </a:spcBef>
              <a:spcAft>
                <a:spcPts val="0"/>
              </a:spcAft>
            </a:pPr>
            <a:r>
              <a:rPr sz="1800" b="1" dirty="0">
                <a:solidFill>
                  <a:srgbClr val="92D050"/>
                </a:solidFill>
                <a:latin typeface="JQQJWM+Arial-BoldMT"/>
                <a:cs typeface="JQQJWM+Arial-BoldMT"/>
              </a:rPr>
              <a:t>Telefon zaufania dla dzieci i młodzieży </a:t>
            </a:r>
            <a:r>
              <a:rPr sz="1800" b="1" dirty="0">
                <a:solidFill>
                  <a:srgbClr val="92D050"/>
                </a:solidFill>
                <a:latin typeface="FROMKM+Arial-BoldMT"/>
                <a:cs typeface="FROMKM+Arial-BoldMT"/>
              </a:rPr>
              <a:t>- 116 111</a:t>
            </a:r>
          </a:p>
          <a:p>
            <a:pPr marL="0" marR="0">
              <a:lnSpc>
                <a:spcPts val="4107"/>
              </a:lnSpc>
              <a:spcBef>
                <a:spcPts val="0"/>
              </a:spcBef>
              <a:spcAft>
                <a:spcPts val="0"/>
              </a:spcAft>
            </a:pPr>
            <a:r>
              <a:rPr sz="1800" dirty="0">
                <a:solidFill>
                  <a:srgbClr val="000000"/>
                </a:solidFill>
                <a:latin typeface="LWMORA+ArialMT"/>
                <a:cs typeface="LWMORA+ArialMT"/>
              </a:rPr>
              <a:t>(czynny od poniedziałku do niedzieli w godzinach od 12.00 do 22.00.)</a:t>
            </a:r>
          </a:p>
        </p:txBody>
      </p:sp>
      <p:sp>
        <p:nvSpPr>
          <p:cNvPr id="7" name="object 7"/>
          <p:cNvSpPr txBox="1"/>
          <p:nvPr/>
        </p:nvSpPr>
        <p:spPr>
          <a:xfrm>
            <a:off x="548944" y="3968179"/>
            <a:ext cx="422932" cy="598289"/>
          </a:xfrm>
          <a:prstGeom prst="rect">
            <a:avLst/>
          </a:prstGeom>
        </p:spPr>
        <p:txBody>
          <a:bodyPr vert="horz" wrap="square" lIns="0" tIns="0" rIns="0" bIns="0" rtlCol="0">
            <a:spAutoFit/>
          </a:bodyPr>
          <a:lstStyle/>
          <a:p>
            <a:pPr marL="0" marR="0">
              <a:lnSpc>
                <a:spcPts val="2010"/>
              </a:lnSpc>
              <a:spcBef>
                <a:spcPts val="0"/>
              </a:spcBef>
              <a:spcAft>
                <a:spcPts val="0"/>
              </a:spcAft>
            </a:pPr>
            <a:r>
              <a:rPr sz="1800" dirty="0">
                <a:solidFill>
                  <a:srgbClr val="3333CC"/>
                </a:solidFill>
                <a:latin typeface="LWMORA+ArialMT"/>
                <a:cs typeface="LWMORA+ArialMT"/>
              </a:rPr>
              <a:t>•</a:t>
            </a:r>
          </a:p>
        </p:txBody>
      </p:sp>
      <p:sp>
        <p:nvSpPr>
          <p:cNvPr id="8" name="object 8"/>
          <p:cNvSpPr txBox="1"/>
          <p:nvPr/>
        </p:nvSpPr>
        <p:spPr>
          <a:xfrm>
            <a:off x="548944" y="5011230"/>
            <a:ext cx="422932" cy="1641009"/>
          </a:xfrm>
          <a:prstGeom prst="rect">
            <a:avLst/>
          </a:prstGeom>
        </p:spPr>
        <p:txBody>
          <a:bodyPr vert="horz" wrap="square" lIns="0" tIns="0" rIns="0" bIns="0" rtlCol="0">
            <a:spAutoFit/>
          </a:bodyPr>
          <a:lstStyle/>
          <a:p>
            <a:pPr marL="0" marR="0">
              <a:lnSpc>
                <a:spcPts val="2010"/>
              </a:lnSpc>
              <a:spcBef>
                <a:spcPts val="0"/>
              </a:spcBef>
              <a:spcAft>
                <a:spcPts val="0"/>
              </a:spcAft>
            </a:pPr>
            <a:r>
              <a:rPr sz="1800" dirty="0">
                <a:solidFill>
                  <a:srgbClr val="3333CC"/>
                </a:solidFill>
                <a:latin typeface="LWMORA+ArialMT"/>
                <a:cs typeface="LWMORA+ArialMT"/>
              </a:rPr>
              <a:t>•</a:t>
            </a:r>
          </a:p>
          <a:p>
            <a:pPr marL="0" marR="0">
              <a:lnSpc>
                <a:spcPts val="4103"/>
              </a:lnSpc>
              <a:spcBef>
                <a:spcPts val="0"/>
              </a:spcBef>
              <a:spcAft>
                <a:spcPts val="0"/>
              </a:spcAft>
            </a:pPr>
            <a:r>
              <a:rPr sz="1800" dirty="0">
                <a:solidFill>
                  <a:srgbClr val="000000"/>
                </a:solidFill>
                <a:latin typeface="PPKIOW+ArialMT"/>
                <a:cs typeface="PPKIOW+ArialMT"/>
              </a:rPr>
              <a:t>(</a:t>
            </a:r>
          </a:p>
          <a:p>
            <a:pPr marL="0" marR="0">
              <a:lnSpc>
                <a:spcPts val="4106"/>
              </a:lnSpc>
              <a:spcBef>
                <a:spcPts val="0"/>
              </a:spcBef>
              <a:spcAft>
                <a:spcPts val="0"/>
              </a:spcAft>
            </a:pPr>
            <a:r>
              <a:rPr sz="1800" dirty="0">
                <a:solidFill>
                  <a:srgbClr val="3333CC"/>
                </a:solidFill>
                <a:latin typeface="LWMORA+ArialMT"/>
                <a:cs typeface="LWMORA+ArialMT"/>
              </a:rPr>
              <a:t>•</a:t>
            </a:r>
          </a:p>
        </p:txBody>
      </p:sp>
      <p:sp>
        <p:nvSpPr>
          <p:cNvPr id="9" name="object 9"/>
          <p:cNvSpPr txBox="1"/>
          <p:nvPr/>
        </p:nvSpPr>
        <p:spPr>
          <a:xfrm>
            <a:off x="835456" y="5011230"/>
            <a:ext cx="5792647" cy="598289"/>
          </a:xfrm>
          <a:prstGeom prst="rect">
            <a:avLst/>
          </a:prstGeom>
        </p:spPr>
        <p:txBody>
          <a:bodyPr vert="horz" wrap="square" lIns="0" tIns="0" rIns="0" bIns="0" rtlCol="0">
            <a:spAutoFit/>
          </a:bodyPr>
          <a:lstStyle/>
          <a:p>
            <a:pPr marL="0" marR="0">
              <a:lnSpc>
                <a:spcPts val="2010"/>
              </a:lnSpc>
              <a:spcBef>
                <a:spcPts val="0"/>
              </a:spcBef>
              <a:spcAft>
                <a:spcPts val="0"/>
              </a:spcAft>
            </a:pPr>
            <a:r>
              <a:rPr sz="1800" b="1" dirty="0">
                <a:solidFill>
                  <a:srgbClr val="92D050"/>
                </a:solidFill>
                <a:latin typeface="JQQJWM+Arial-BoldMT"/>
                <a:cs typeface="JQQJWM+Arial-BoldMT"/>
              </a:rPr>
              <a:t>Dziecięcy Telefon Zaufania RPD – </a:t>
            </a:r>
            <a:r>
              <a:rPr sz="1800" b="1" dirty="0">
                <a:solidFill>
                  <a:srgbClr val="92D050"/>
                </a:solidFill>
                <a:latin typeface="FROMKM+Arial-BoldMT"/>
                <a:cs typeface="FROMKM+Arial-BoldMT"/>
              </a:rPr>
              <a:t>800 12 12 12</a:t>
            </a:r>
          </a:p>
        </p:txBody>
      </p:sp>
      <p:sp>
        <p:nvSpPr>
          <p:cNvPr id="10" name="object 10"/>
          <p:cNvSpPr txBox="1"/>
          <p:nvPr/>
        </p:nvSpPr>
        <p:spPr>
          <a:xfrm>
            <a:off x="625144" y="5532162"/>
            <a:ext cx="7585805" cy="598629"/>
          </a:xfrm>
          <a:prstGeom prst="rect">
            <a:avLst/>
          </a:prstGeom>
        </p:spPr>
        <p:txBody>
          <a:bodyPr vert="horz" wrap="square" lIns="0" tIns="0" rIns="0" bIns="0" rtlCol="0">
            <a:spAutoFit/>
          </a:bodyPr>
          <a:lstStyle/>
          <a:p>
            <a:pPr marL="0" marR="0">
              <a:lnSpc>
                <a:spcPts val="2013"/>
              </a:lnSpc>
              <a:spcBef>
                <a:spcPts val="0"/>
              </a:spcBef>
              <a:spcAft>
                <a:spcPts val="0"/>
              </a:spcAft>
            </a:pPr>
            <a:r>
              <a:rPr sz="1800" dirty="0">
                <a:solidFill>
                  <a:srgbClr val="000000"/>
                </a:solidFill>
                <a:latin typeface="LWMORA+ArialMT"/>
                <a:cs typeface="LWMORA+ArialMT"/>
              </a:rPr>
              <a:t>czynny od poniedziałku do piątku w godzinach od 8.15 do 20.00.)</a:t>
            </a:r>
          </a:p>
        </p:txBody>
      </p:sp>
      <p:sp>
        <p:nvSpPr>
          <p:cNvPr id="11" name="object 11"/>
          <p:cNvSpPr txBox="1"/>
          <p:nvPr/>
        </p:nvSpPr>
        <p:spPr>
          <a:xfrm>
            <a:off x="835456" y="6053951"/>
            <a:ext cx="7860395" cy="598289"/>
          </a:xfrm>
          <a:prstGeom prst="rect">
            <a:avLst/>
          </a:prstGeom>
        </p:spPr>
        <p:txBody>
          <a:bodyPr vert="horz" wrap="square" lIns="0" tIns="0" rIns="0" bIns="0" rtlCol="0">
            <a:spAutoFit/>
          </a:bodyPr>
          <a:lstStyle/>
          <a:p>
            <a:pPr marL="0" marR="0">
              <a:lnSpc>
                <a:spcPts val="2010"/>
              </a:lnSpc>
              <a:spcBef>
                <a:spcPts val="0"/>
              </a:spcBef>
              <a:spcAft>
                <a:spcPts val="0"/>
              </a:spcAft>
            </a:pPr>
            <a:r>
              <a:rPr sz="1800" dirty="0">
                <a:solidFill>
                  <a:srgbClr val="92D050"/>
                </a:solidFill>
                <a:latin typeface="LWMORA+ArialMT"/>
                <a:cs typeface="LWMORA+ArialMT"/>
              </a:rPr>
              <a:t>TELEFON DLA  RODZICÓW I SPECJALISTÓW  </a:t>
            </a:r>
            <a:r>
              <a:rPr sz="1800" dirty="0">
                <a:solidFill>
                  <a:srgbClr val="92D050"/>
                </a:solidFill>
                <a:latin typeface="PPKIOW+ArialMT"/>
                <a:cs typeface="PPKIOW+ArialMT"/>
              </a:rPr>
              <a:t>- </a:t>
            </a:r>
            <a:r>
              <a:rPr sz="1800" b="1" dirty="0">
                <a:solidFill>
                  <a:srgbClr val="92D050"/>
                </a:solidFill>
                <a:latin typeface="FROMKM+Arial-BoldMT"/>
                <a:cs typeface="FROMKM+Arial-BoldMT"/>
              </a:rPr>
              <a:t>tel. 800 100 100</a:t>
            </a:r>
          </a:p>
        </p:txBody>
      </p:sp>
      <p:sp>
        <p:nvSpPr>
          <p:cNvPr id="12" name="object 12"/>
          <p:cNvSpPr txBox="1"/>
          <p:nvPr/>
        </p:nvSpPr>
        <p:spPr>
          <a:xfrm>
            <a:off x="8445754" y="6448631"/>
            <a:ext cx="382041" cy="414635"/>
          </a:xfrm>
          <a:prstGeom prst="rect">
            <a:avLst/>
          </a:prstGeom>
        </p:spPr>
        <p:txBody>
          <a:bodyPr vert="horz" wrap="square" lIns="0" tIns="0" rIns="0" bIns="0" rtlCol="0">
            <a:spAutoFit/>
          </a:bodyPr>
          <a:lstStyle/>
          <a:p>
            <a:pPr marL="0" marR="0">
              <a:lnSpc>
                <a:spcPts val="1464"/>
              </a:lnSpc>
              <a:spcBef>
                <a:spcPts val="0"/>
              </a:spcBef>
              <a:spcAft>
                <a:spcPts val="0"/>
              </a:spcAft>
            </a:pPr>
            <a:r>
              <a:rPr sz="1200" dirty="0">
                <a:solidFill>
                  <a:srgbClr val="888888"/>
                </a:solidFill>
                <a:latin typeface="SVDMMQ+Calibri"/>
                <a:cs typeface="SVDMMQ+Calibri"/>
              </a:rPr>
              <a:t>40</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p:nvPr/>
        </p:nvSpPr>
        <p:spPr>
          <a:xfrm>
            <a:off x="0" y="0"/>
            <a:ext cx="9144000" cy="6857999"/>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1433830" y="591755"/>
            <a:ext cx="7220063" cy="1331006"/>
          </a:xfrm>
          <a:prstGeom prst="rect">
            <a:avLst/>
          </a:prstGeom>
        </p:spPr>
        <p:txBody>
          <a:bodyPr vert="horz" wrap="square" lIns="0" tIns="0" rIns="0" bIns="0" rtlCol="0">
            <a:spAutoFit/>
          </a:bodyPr>
          <a:lstStyle/>
          <a:p>
            <a:pPr marL="0" marR="0">
              <a:lnSpc>
                <a:spcPts val="4480"/>
              </a:lnSpc>
              <a:spcBef>
                <a:spcPts val="0"/>
              </a:spcBef>
              <a:spcAft>
                <a:spcPts val="0"/>
              </a:spcAft>
            </a:pPr>
            <a:r>
              <a:rPr sz="4000" b="1" i="1" dirty="0">
                <a:solidFill>
                  <a:srgbClr val="FF9900"/>
                </a:solidFill>
                <a:latin typeface="KVHMHJ+Arial-BoldItalicMT"/>
                <a:cs typeface="KVHMHJ+Arial-BoldItalicMT"/>
              </a:rPr>
              <a:t>Sprawca cyberprzemocy?</a:t>
            </a:r>
          </a:p>
        </p:txBody>
      </p:sp>
      <p:sp>
        <p:nvSpPr>
          <p:cNvPr id="4" name="object 4"/>
          <p:cNvSpPr txBox="1"/>
          <p:nvPr/>
        </p:nvSpPr>
        <p:spPr>
          <a:xfrm>
            <a:off x="776020" y="2111947"/>
            <a:ext cx="422932" cy="598289"/>
          </a:xfrm>
          <a:prstGeom prst="rect">
            <a:avLst/>
          </a:prstGeom>
        </p:spPr>
        <p:txBody>
          <a:bodyPr vert="horz" wrap="square" lIns="0" tIns="0" rIns="0" bIns="0" rtlCol="0">
            <a:spAutoFit/>
          </a:bodyPr>
          <a:lstStyle/>
          <a:p>
            <a:pPr marL="0" marR="0">
              <a:lnSpc>
                <a:spcPts val="2010"/>
              </a:lnSpc>
              <a:spcBef>
                <a:spcPts val="0"/>
              </a:spcBef>
              <a:spcAft>
                <a:spcPts val="0"/>
              </a:spcAft>
            </a:pPr>
            <a:r>
              <a:rPr sz="1800" dirty="0">
                <a:solidFill>
                  <a:srgbClr val="3333CC"/>
                </a:solidFill>
                <a:latin typeface="LWMORA+ArialMT"/>
                <a:cs typeface="LWMORA+ArialMT"/>
              </a:rPr>
              <a:t>•</a:t>
            </a:r>
          </a:p>
        </p:txBody>
      </p:sp>
      <p:sp>
        <p:nvSpPr>
          <p:cNvPr id="5" name="object 5"/>
          <p:cNvSpPr txBox="1"/>
          <p:nvPr/>
        </p:nvSpPr>
        <p:spPr>
          <a:xfrm>
            <a:off x="1062532" y="2111947"/>
            <a:ext cx="8387215" cy="1695950"/>
          </a:xfrm>
          <a:prstGeom prst="rect">
            <a:avLst/>
          </a:prstGeom>
        </p:spPr>
        <p:txBody>
          <a:bodyPr vert="horz" wrap="square" lIns="0" tIns="0" rIns="0" bIns="0" rtlCol="0">
            <a:spAutoFit/>
          </a:bodyPr>
          <a:lstStyle/>
          <a:p>
            <a:pPr marL="0" marR="0">
              <a:lnSpc>
                <a:spcPts val="2010"/>
              </a:lnSpc>
              <a:spcBef>
                <a:spcPts val="0"/>
              </a:spcBef>
              <a:spcAft>
                <a:spcPts val="0"/>
              </a:spcAft>
            </a:pPr>
            <a:r>
              <a:rPr sz="1800" dirty="0">
                <a:solidFill>
                  <a:srgbClr val="000000"/>
                </a:solidFill>
                <a:latin typeface="LWMORA+ArialMT"/>
                <a:cs typeface="LWMORA+ArialMT"/>
              </a:rPr>
              <a:t>Rozpowszechnianie sprawstwa cyberprzemocy waha się </a:t>
            </a:r>
            <a:r>
              <a:rPr sz="1800" b="1" dirty="0">
                <a:solidFill>
                  <a:srgbClr val="92D050"/>
                </a:solidFill>
                <a:latin typeface="FROMKM+Arial-BoldMT"/>
                <a:cs typeface="FROMKM+Arial-BoldMT"/>
              </a:rPr>
              <a:t>od 7 do 35% </a:t>
            </a:r>
            <a:r>
              <a:rPr sz="1800" dirty="0">
                <a:solidFill>
                  <a:srgbClr val="000000"/>
                </a:solidFill>
                <a:latin typeface="PPKIOW+ArialMT"/>
                <a:cs typeface="PPKIOW+ArialMT"/>
              </a:rPr>
              <a:t> -</a:t>
            </a:r>
          </a:p>
          <a:p>
            <a:pPr marL="0" marR="0">
              <a:lnSpc>
                <a:spcPts val="4320"/>
              </a:lnSpc>
              <a:spcBef>
                <a:spcPts val="0"/>
              </a:spcBef>
              <a:spcAft>
                <a:spcPts val="0"/>
              </a:spcAft>
            </a:pPr>
            <a:r>
              <a:rPr sz="1800" dirty="0">
                <a:solidFill>
                  <a:srgbClr val="000000"/>
                </a:solidFill>
                <a:latin typeface="LWMORA+ArialMT"/>
                <a:cs typeface="LWMORA+ArialMT"/>
              </a:rPr>
              <a:t>najwyższy odsetek sprawców obserwuje się w grupie </a:t>
            </a:r>
            <a:r>
              <a:rPr sz="1800" b="1" dirty="0">
                <a:solidFill>
                  <a:srgbClr val="92D050"/>
                </a:solidFill>
                <a:latin typeface="FROMKM+Arial-BoldMT"/>
                <a:cs typeface="FROMKM+Arial-BoldMT"/>
              </a:rPr>
              <a:t>13-15 </a:t>
            </a:r>
            <a:r>
              <a:rPr sz="1800" dirty="0">
                <a:solidFill>
                  <a:srgbClr val="000000"/>
                </a:solidFill>
                <a:latin typeface="LWMORA+ArialMT"/>
                <a:cs typeface="LWMORA+ArialMT"/>
              </a:rPr>
              <a:t> latków</a:t>
            </a:r>
          </a:p>
          <a:p>
            <a:pPr marL="0" marR="0">
              <a:lnSpc>
                <a:spcPts val="4322"/>
              </a:lnSpc>
              <a:spcBef>
                <a:spcPts val="0"/>
              </a:spcBef>
              <a:spcAft>
                <a:spcPts val="0"/>
              </a:spcAft>
            </a:pPr>
            <a:r>
              <a:rPr sz="1800" dirty="0">
                <a:solidFill>
                  <a:srgbClr val="000000"/>
                </a:solidFill>
                <a:latin typeface="PPKIOW+ArialMT"/>
                <a:cs typeface="PPKIOW+ArialMT"/>
              </a:rPr>
              <a:t>(Calvete 2010).</a:t>
            </a:r>
          </a:p>
        </p:txBody>
      </p:sp>
      <p:sp>
        <p:nvSpPr>
          <p:cNvPr id="6" name="object 6"/>
          <p:cNvSpPr txBox="1"/>
          <p:nvPr/>
        </p:nvSpPr>
        <p:spPr>
          <a:xfrm>
            <a:off x="776020" y="4526852"/>
            <a:ext cx="422932" cy="598289"/>
          </a:xfrm>
          <a:prstGeom prst="rect">
            <a:avLst/>
          </a:prstGeom>
        </p:spPr>
        <p:txBody>
          <a:bodyPr vert="horz" wrap="square" lIns="0" tIns="0" rIns="0" bIns="0" rtlCol="0">
            <a:spAutoFit/>
          </a:bodyPr>
          <a:lstStyle/>
          <a:p>
            <a:pPr marL="0" marR="0">
              <a:lnSpc>
                <a:spcPts val="2010"/>
              </a:lnSpc>
              <a:spcBef>
                <a:spcPts val="0"/>
              </a:spcBef>
              <a:spcAft>
                <a:spcPts val="0"/>
              </a:spcAft>
            </a:pPr>
            <a:r>
              <a:rPr sz="1800" dirty="0">
                <a:solidFill>
                  <a:srgbClr val="3333CC"/>
                </a:solidFill>
                <a:latin typeface="LWMORA+ArialMT"/>
                <a:cs typeface="LWMORA+ArialMT"/>
              </a:rPr>
              <a:t>•</a:t>
            </a:r>
          </a:p>
        </p:txBody>
      </p:sp>
      <p:sp>
        <p:nvSpPr>
          <p:cNvPr id="7" name="object 7"/>
          <p:cNvSpPr txBox="1"/>
          <p:nvPr/>
        </p:nvSpPr>
        <p:spPr>
          <a:xfrm>
            <a:off x="1062532" y="4526852"/>
            <a:ext cx="8626311" cy="598289"/>
          </a:xfrm>
          <a:prstGeom prst="rect">
            <a:avLst/>
          </a:prstGeom>
        </p:spPr>
        <p:txBody>
          <a:bodyPr vert="horz" wrap="square" lIns="0" tIns="0" rIns="0" bIns="0" rtlCol="0">
            <a:spAutoFit/>
          </a:bodyPr>
          <a:lstStyle/>
          <a:p>
            <a:pPr marL="0" marR="0">
              <a:lnSpc>
                <a:spcPts val="2010"/>
              </a:lnSpc>
              <a:spcBef>
                <a:spcPts val="0"/>
              </a:spcBef>
              <a:spcAft>
                <a:spcPts val="0"/>
              </a:spcAft>
            </a:pPr>
            <a:r>
              <a:rPr sz="1800" b="1" dirty="0">
                <a:solidFill>
                  <a:srgbClr val="92D050"/>
                </a:solidFill>
                <a:latin typeface="FROMKM+Arial-BoldMT"/>
                <a:cs typeface="FROMKM+Arial-BoldMT"/>
              </a:rPr>
              <a:t>Nie odnotowuje </a:t>
            </a:r>
            <a:r>
              <a:rPr sz="1800" dirty="0">
                <a:solidFill>
                  <a:srgbClr val="000000"/>
                </a:solidFill>
                <a:latin typeface="LWMORA+ArialMT"/>
                <a:cs typeface="LWMORA+ArialMT"/>
              </a:rPr>
              <a:t>się istotnych różnic jeśli chodzi o </a:t>
            </a:r>
            <a:r>
              <a:rPr sz="1800" b="1" dirty="0">
                <a:solidFill>
                  <a:srgbClr val="92D050"/>
                </a:solidFill>
                <a:latin typeface="JQQJWM+Arial-BoldMT"/>
                <a:cs typeface="JQQJWM+Arial-BoldMT"/>
              </a:rPr>
              <a:t>płeć sprawców </a:t>
            </a:r>
            <a:r>
              <a:rPr sz="1800" dirty="0">
                <a:solidFill>
                  <a:srgbClr val="000000"/>
                </a:solidFill>
                <a:latin typeface="PPKIOW+ArialMT"/>
                <a:cs typeface="PPKIOW+ArialMT"/>
              </a:rPr>
              <a:t> agresji</a:t>
            </a:r>
          </a:p>
        </p:txBody>
      </p:sp>
      <p:sp>
        <p:nvSpPr>
          <p:cNvPr id="8" name="object 8"/>
          <p:cNvSpPr txBox="1"/>
          <p:nvPr/>
        </p:nvSpPr>
        <p:spPr>
          <a:xfrm>
            <a:off x="1062532" y="5075873"/>
            <a:ext cx="5446512" cy="598289"/>
          </a:xfrm>
          <a:prstGeom prst="rect">
            <a:avLst/>
          </a:prstGeom>
        </p:spPr>
        <p:txBody>
          <a:bodyPr vert="horz" wrap="square" lIns="0" tIns="0" rIns="0" bIns="0" rtlCol="0">
            <a:spAutoFit/>
          </a:bodyPr>
          <a:lstStyle/>
          <a:p>
            <a:pPr marL="0" marR="0">
              <a:lnSpc>
                <a:spcPts val="2010"/>
              </a:lnSpc>
              <a:spcBef>
                <a:spcPts val="0"/>
              </a:spcBef>
              <a:spcAft>
                <a:spcPts val="0"/>
              </a:spcAft>
            </a:pPr>
            <a:r>
              <a:rPr sz="1800" dirty="0">
                <a:solidFill>
                  <a:srgbClr val="000000"/>
                </a:solidFill>
                <a:latin typeface="PPKIOW+ArialMT"/>
                <a:cs typeface="PPKIOW+ArialMT"/>
              </a:rPr>
              <a:t>elektronicznej (Ybarra, Mitchell, Lenhart 2010).</a:t>
            </a:r>
          </a:p>
        </p:txBody>
      </p:sp>
      <p:sp>
        <p:nvSpPr>
          <p:cNvPr id="9" name="object 9"/>
          <p:cNvSpPr txBox="1"/>
          <p:nvPr/>
        </p:nvSpPr>
        <p:spPr>
          <a:xfrm>
            <a:off x="8445754" y="6448631"/>
            <a:ext cx="382041" cy="414635"/>
          </a:xfrm>
          <a:prstGeom prst="rect">
            <a:avLst/>
          </a:prstGeom>
        </p:spPr>
        <p:txBody>
          <a:bodyPr vert="horz" wrap="square" lIns="0" tIns="0" rIns="0" bIns="0" rtlCol="0">
            <a:spAutoFit/>
          </a:bodyPr>
          <a:lstStyle/>
          <a:p>
            <a:pPr marL="0" marR="0">
              <a:lnSpc>
                <a:spcPts val="1464"/>
              </a:lnSpc>
              <a:spcBef>
                <a:spcPts val="0"/>
              </a:spcBef>
              <a:spcAft>
                <a:spcPts val="0"/>
              </a:spcAft>
            </a:pPr>
            <a:r>
              <a:rPr sz="1200" dirty="0">
                <a:solidFill>
                  <a:srgbClr val="888888"/>
                </a:solidFill>
                <a:latin typeface="SVDMMQ+Calibri"/>
                <a:cs typeface="SVDMMQ+Calibri"/>
              </a:rPr>
              <a:t>41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p:nvPr/>
        </p:nvSpPr>
        <p:spPr>
          <a:xfrm>
            <a:off x="0" y="0"/>
            <a:ext cx="9144000" cy="6857999"/>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1433830" y="753553"/>
            <a:ext cx="7220063" cy="1331006"/>
          </a:xfrm>
          <a:prstGeom prst="rect">
            <a:avLst/>
          </a:prstGeom>
        </p:spPr>
        <p:txBody>
          <a:bodyPr vert="horz" wrap="square" lIns="0" tIns="0" rIns="0" bIns="0" rtlCol="0">
            <a:spAutoFit/>
          </a:bodyPr>
          <a:lstStyle/>
          <a:p>
            <a:pPr marL="0" marR="0">
              <a:lnSpc>
                <a:spcPts val="4480"/>
              </a:lnSpc>
              <a:spcBef>
                <a:spcPts val="0"/>
              </a:spcBef>
              <a:spcAft>
                <a:spcPts val="0"/>
              </a:spcAft>
            </a:pPr>
            <a:r>
              <a:rPr sz="4000" b="1" i="1" dirty="0">
                <a:solidFill>
                  <a:srgbClr val="FF9900"/>
                </a:solidFill>
                <a:latin typeface="KVHMHJ+Arial-BoldItalicMT"/>
                <a:cs typeface="KVHMHJ+Arial-BoldItalicMT"/>
              </a:rPr>
              <a:t>Sprawca cyberprzemocy?</a:t>
            </a:r>
          </a:p>
        </p:txBody>
      </p:sp>
      <p:sp>
        <p:nvSpPr>
          <p:cNvPr id="4" name="object 4"/>
          <p:cNvSpPr txBox="1"/>
          <p:nvPr/>
        </p:nvSpPr>
        <p:spPr>
          <a:xfrm>
            <a:off x="548944" y="2103416"/>
            <a:ext cx="423039" cy="598629"/>
          </a:xfrm>
          <a:prstGeom prst="rect">
            <a:avLst/>
          </a:prstGeom>
        </p:spPr>
        <p:txBody>
          <a:bodyPr vert="horz" wrap="square" lIns="0" tIns="0" rIns="0" bIns="0" rtlCol="0">
            <a:spAutoFit/>
          </a:bodyPr>
          <a:lstStyle/>
          <a:p>
            <a:pPr marL="0" marR="0">
              <a:lnSpc>
                <a:spcPts val="2013"/>
              </a:lnSpc>
              <a:spcBef>
                <a:spcPts val="0"/>
              </a:spcBef>
              <a:spcAft>
                <a:spcPts val="0"/>
              </a:spcAft>
            </a:pPr>
            <a:r>
              <a:rPr sz="1800" dirty="0">
                <a:solidFill>
                  <a:srgbClr val="3333CC"/>
                </a:solidFill>
                <a:latin typeface="LWMORA+ArialMT"/>
                <a:cs typeface="LWMORA+ArialMT"/>
              </a:rPr>
              <a:t>•</a:t>
            </a:r>
          </a:p>
        </p:txBody>
      </p:sp>
      <p:sp>
        <p:nvSpPr>
          <p:cNvPr id="5" name="object 5"/>
          <p:cNvSpPr txBox="1"/>
          <p:nvPr/>
        </p:nvSpPr>
        <p:spPr>
          <a:xfrm>
            <a:off x="835456" y="2103416"/>
            <a:ext cx="9226835" cy="1696480"/>
          </a:xfrm>
          <a:prstGeom prst="rect">
            <a:avLst/>
          </a:prstGeom>
        </p:spPr>
        <p:txBody>
          <a:bodyPr vert="horz" wrap="square" lIns="0" tIns="0" rIns="0" bIns="0" rtlCol="0">
            <a:spAutoFit/>
          </a:bodyPr>
          <a:lstStyle/>
          <a:p>
            <a:pPr marL="0" marR="0">
              <a:lnSpc>
                <a:spcPts val="2013"/>
              </a:lnSpc>
              <a:spcBef>
                <a:spcPts val="0"/>
              </a:spcBef>
              <a:spcAft>
                <a:spcPts val="0"/>
              </a:spcAft>
            </a:pPr>
            <a:r>
              <a:rPr sz="1800" b="1" dirty="0">
                <a:solidFill>
                  <a:srgbClr val="92D050"/>
                </a:solidFill>
                <a:latin typeface="FROMKM+Arial-BoldMT"/>
                <a:cs typeface="FROMKM+Arial-BoldMT"/>
              </a:rPr>
              <a:t>16% </a:t>
            </a:r>
            <a:r>
              <a:rPr sz="1800" dirty="0">
                <a:solidFill>
                  <a:srgbClr val="000000"/>
                </a:solidFill>
                <a:latin typeface="LWMORA+ArialMT"/>
                <a:cs typeface="LWMORA+ArialMT"/>
              </a:rPr>
              <a:t>agresorów borykało się z problemem </a:t>
            </a:r>
            <a:r>
              <a:rPr sz="1800" b="1" dirty="0">
                <a:solidFill>
                  <a:srgbClr val="92D050"/>
                </a:solidFill>
                <a:latin typeface="FROMKM+Arial-BoldMT"/>
                <a:cs typeface="FROMKM+Arial-BoldMT"/>
              </a:rPr>
              <a:t>depresji</a:t>
            </a:r>
            <a:r>
              <a:rPr sz="1800" dirty="0">
                <a:solidFill>
                  <a:srgbClr val="000000"/>
                </a:solidFill>
                <a:latin typeface="LWMORA+ArialMT"/>
                <a:cs typeface="LWMORA+ArialMT"/>
              </a:rPr>
              <a:t>, mniej zaangażowani byli w</a:t>
            </a:r>
          </a:p>
          <a:p>
            <a:pPr marL="0" marR="0">
              <a:lnSpc>
                <a:spcPts val="4323"/>
              </a:lnSpc>
              <a:spcBef>
                <a:spcPts val="0"/>
              </a:spcBef>
              <a:spcAft>
                <a:spcPts val="0"/>
              </a:spcAft>
            </a:pPr>
            <a:r>
              <a:rPr sz="1800" dirty="0">
                <a:solidFill>
                  <a:srgbClr val="000000"/>
                </a:solidFill>
                <a:latin typeface="LWMORA+ArialMT"/>
                <a:cs typeface="LWMORA+ArialMT"/>
              </a:rPr>
              <a:t>naukę szkolną, częściej używali substancji psychoaktywnych oraz mają gorsze</a:t>
            </a:r>
          </a:p>
          <a:p>
            <a:pPr marL="0" marR="0">
              <a:lnSpc>
                <a:spcPts val="4322"/>
              </a:lnSpc>
              <a:spcBef>
                <a:spcPts val="0"/>
              </a:spcBef>
              <a:spcAft>
                <a:spcPts val="0"/>
              </a:spcAft>
            </a:pPr>
            <a:r>
              <a:rPr sz="1800" dirty="0">
                <a:solidFill>
                  <a:srgbClr val="000000"/>
                </a:solidFill>
                <a:latin typeface="PPKIOW+ArialMT"/>
                <a:cs typeface="PPKIOW+ArialMT"/>
              </a:rPr>
              <a:t>relacje z rodzicami (Ybarra, Mitchell, Lenhart 2010).</a:t>
            </a:r>
          </a:p>
        </p:txBody>
      </p:sp>
      <p:sp>
        <p:nvSpPr>
          <p:cNvPr id="6" name="object 6"/>
          <p:cNvSpPr txBox="1"/>
          <p:nvPr/>
        </p:nvSpPr>
        <p:spPr>
          <a:xfrm>
            <a:off x="548944" y="4518978"/>
            <a:ext cx="422932" cy="598289"/>
          </a:xfrm>
          <a:prstGeom prst="rect">
            <a:avLst/>
          </a:prstGeom>
        </p:spPr>
        <p:txBody>
          <a:bodyPr vert="horz" wrap="square" lIns="0" tIns="0" rIns="0" bIns="0" rtlCol="0">
            <a:spAutoFit/>
          </a:bodyPr>
          <a:lstStyle/>
          <a:p>
            <a:pPr marL="0" marR="0">
              <a:lnSpc>
                <a:spcPts val="2010"/>
              </a:lnSpc>
              <a:spcBef>
                <a:spcPts val="0"/>
              </a:spcBef>
              <a:spcAft>
                <a:spcPts val="0"/>
              </a:spcAft>
            </a:pPr>
            <a:r>
              <a:rPr sz="1800" dirty="0">
                <a:solidFill>
                  <a:srgbClr val="3333CC"/>
                </a:solidFill>
                <a:latin typeface="LWMORA+ArialMT"/>
                <a:cs typeface="LWMORA+ArialMT"/>
              </a:rPr>
              <a:t>•</a:t>
            </a:r>
          </a:p>
        </p:txBody>
      </p:sp>
      <p:sp>
        <p:nvSpPr>
          <p:cNvPr id="7" name="object 7"/>
          <p:cNvSpPr txBox="1"/>
          <p:nvPr/>
        </p:nvSpPr>
        <p:spPr>
          <a:xfrm>
            <a:off x="835456" y="4518978"/>
            <a:ext cx="9385973" cy="1147183"/>
          </a:xfrm>
          <a:prstGeom prst="rect">
            <a:avLst/>
          </a:prstGeom>
        </p:spPr>
        <p:txBody>
          <a:bodyPr vert="horz" wrap="square" lIns="0" tIns="0" rIns="0" bIns="0" rtlCol="0">
            <a:spAutoFit/>
          </a:bodyPr>
          <a:lstStyle/>
          <a:p>
            <a:pPr marL="0" marR="0">
              <a:lnSpc>
                <a:spcPts val="2010"/>
              </a:lnSpc>
              <a:spcBef>
                <a:spcPts val="0"/>
              </a:spcBef>
              <a:spcAft>
                <a:spcPts val="0"/>
              </a:spcAft>
            </a:pPr>
            <a:r>
              <a:rPr sz="1800" b="1" dirty="0">
                <a:solidFill>
                  <a:srgbClr val="92D050"/>
                </a:solidFill>
                <a:latin typeface="FROMKM+Arial-BoldMT"/>
                <a:cs typeface="FROMKM+Arial-BoldMT"/>
              </a:rPr>
              <a:t>Sprawcy </a:t>
            </a:r>
            <a:r>
              <a:rPr sz="1800" dirty="0">
                <a:solidFill>
                  <a:srgbClr val="000000"/>
                </a:solidFill>
                <a:latin typeface="LWMORA+ArialMT"/>
                <a:cs typeface="LWMORA+ArialMT"/>
              </a:rPr>
              <a:t>przemocy elektronicznej otrzymują zazwyczaj także </a:t>
            </a:r>
            <a:r>
              <a:rPr sz="1800" b="1" dirty="0">
                <a:solidFill>
                  <a:srgbClr val="92D050"/>
                </a:solidFill>
                <a:latin typeface="JQQJWM+Arial-BoldMT"/>
                <a:cs typeface="JQQJWM+Arial-BoldMT"/>
              </a:rPr>
              <a:t>słabsze wsparcie</a:t>
            </a:r>
          </a:p>
          <a:p>
            <a:pPr marL="0" marR="0">
              <a:lnSpc>
                <a:spcPts val="4322"/>
              </a:lnSpc>
              <a:spcBef>
                <a:spcPts val="0"/>
              </a:spcBef>
              <a:spcAft>
                <a:spcPts val="0"/>
              </a:spcAft>
            </a:pPr>
            <a:r>
              <a:rPr sz="1800" b="1" dirty="0">
                <a:solidFill>
                  <a:srgbClr val="92D050"/>
                </a:solidFill>
                <a:latin typeface="JQQJWM+Arial-BoldMT"/>
                <a:cs typeface="JQQJWM+Arial-BoldMT"/>
              </a:rPr>
              <a:t>od rówieśników </a:t>
            </a:r>
            <a:r>
              <a:rPr sz="1800" dirty="0">
                <a:solidFill>
                  <a:srgbClr val="000000"/>
                </a:solidFill>
                <a:latin typeface="PPKIOW+ArialMT"/>
                <a:cs typeface="PPKIOW+ArialMT"/>
              </a:rPr>
              <a:t>(Calvete 2010).</a:t>
            </a:r>
          </a:p>
        </p:txBody>
      </p:sp>
      <p:sp>
        <p:nvSpPr>
          <p:cNvPr id="8" name="object 8"/>
          <p:cNvSpPr txBox="1"/>
          <p:nvPr/>
        </p:nvSpPr>
        <p:spPr>
          <a:xfrm>
            <a:off x="8445754" y="6448631"/>
            <a:ext cx="382041" cy="414635"/>
          </a:xfrm>
          <a:prstGeom prst="rect">
            <a:avLst/>
          </a:prstGeom>
        </p:spPr>
        <p:txBody>
          <a:bodyPr vert="horz" wrap="square" lIns="0" tIns="0" rIns="0" bIns="0" rtlCol="0">
            <a:spAutoFit/>
          </a:bodyPr>
          <a:lstStyle/>
          <a:p>
            <a:pPr marL="0" marR="0">
              <a:lnSpc>
                <a:spcPts val="1464"/>
              </a:lnSpc>
              <a:spcBef>
                <a:spcPts val="0"/>
              </a:spcBef>
              <a:spcAft>
                <a:spcPts val="0"/>
              </a:spcAft>
            </a:pPr>
            <a:r>
              <a:rPr sz="1200" dirty="0">
                <a:solidFill>
                  <a:srgbClr val="888888"/>
                </a:solidFill>
                <a:latin typeface="SVDMMQ+Calibri"/>
                <a:cs typeface="SVDMMQ+Calibri"/>
              </a:rPr>
              <a:t>42</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p:nvPr/>
        </p:nvSpPr>
        <p:spPr>
          <a:xfrm>
            <a:off x="0" y="0"/>
            <a:ext cx="9144000" cy="6857999"/>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1775206" y="753553"/>
            <a:ext cx="6433443" cy="1331006"/>
          </a:xfrm>
          <a:prstGeom prst="rect">
            <a:avLst/>
          </a:prstGeom>
        </p:spPr>
        <p:txBody>
          <a:bodyPr vert="horz" wrap="square" lIns="0" tIns="0" rIns="0" bIns="0" rtlCol="0">
            <a:spAutoFit/>
          </a:bodyPr>
          <a:lstStyle/>
          <a:p>
            <a:pPr marL="0" marR="0">
              <a:lnSpc>
                <a:spcPts val="4480"/>
              </a:lnSpc>
              <a:spcBef>
                <a:spcPts val="0"/>
              </a:spcBef>
              <a:spcAft>
                <a:spcPts val="0"/>
              </a:spcAft>
            </a:pPr>
            <a:r>
              <a:rPr sz="4000" b="1" i="1" dirty="0">
                <a:solidFill>
                  <a:srgbClr val="FF9900"/>
                </a:solidFill>
                <a:latin typeface="KVHMHJ+Arial-BoldItalicMT"/>
                <a:cs typeface="KVHMHJ+Arial-BoldItalicMT"/>
              </a:rPr>
              <a:t>Cyberprzemoc a prawo</a:t>
            </a:r>
          </a:p>
        </p:txBody>
      </p:sp>
      <p:sp>
        <p:nvSpPr>
          <p:cNvPr id="4" name="object 4"/>
          <p:cNvSpPr txBox="1"/>
          <p:nvPr/>
        </p:nvSpPr>
        <p:spPr>
          <a:xfrm>
            <a:off x="1419098" y="2111947"/>
            <a:ext cx="6262402" cy="598289"/>
          </a:xfrm>
          <a:prstGeom prst="rect">
            <a:avLst/>
          </a:prstGeom>
        </p:spPr>
        <p:txBody>
          <a:bodyPr vert="horz" wrap="square" lIns="0" tIns="0" rIns="0" bIns="0" rtlCol="0">
            <a:spAutoFit/>
          </a:bodyPr>
          <a:lstStyle/>
          <a:p>
            <a:pPr marL="0" marR="0">
              <a:lnSpc>
                <a:spcPts val="2010"/>
              </a:lnSpc>
              <a:spcBef>
                <a:spcPts val="0"/>
              </a:spcBef>
              <a:spcAft>
                <a:spcPts val="0"/>
              </a:spcAft>
            </a:pPr>
            <a:r>
              <a:rPr sz="1800" dirty="0">
                <a:solidFill>
                  <a:srgbClr val="000000"/>
                </a:solidFill>
                <a:latin typeface="PPKIOW+ArialMT"/>
                <a:cs typeface="PPKIOW+ArialMT"/>
              </a:rPr>
              <a:t>W Kodeksie Karnym brakuje definicji </a:t>
            </a:r>
            <a:r>
              <a:rPr sz="1800" b="1" dirty="0">
                <a:solidFill>
                  <a:srgbClr val="92D050"/>
                </a:solidFill>
                <a:latin typeface="FROMKM+Arial-BoldMT"/>
                <a:cs typeface="FROMKM+Arial-BoldMT"/>
              </a:rPr>
              <a:t> cyberprzemocy</a:t>
            </a:r>
          </a:p>
        </p:txBody>
      </p:sp>
      <p:sp>
        <p:nvSpPr>
          <p:cNvPr id="5" name="object 5"/>
          <p:cNvSpPr txBox="1"/>
          <p:nvPr/>
        </p:nvSpPr>
        <p:spPr>
          <a:xfrm>
            <a:off x="1419098" y="2770039"/>
            <a:ext cx="7735437" cy="598629"/>
          </a:xfrm>
          <a:prstGeom prst="rect">
            <a:avLst/>
          </a:prstGeom>
        </p:spPr>
        <p:txBody>
          <a:bodyPr vert="horz" wrap="square" lIns="0" tIns="0" rIns="0" bIns="0" rtlCol="0">
            <a:spAutoFit/>
          </a:bodyPr>
          <a:lstStyle/>
          <a:p>
            <a:pPr marL="0" marR="0">
              <a:lnSpc>
                <a:spcPts val="2013"/>
              </a:lnSpc>
              <a:spcBef>
                <a:spcPts val="0"/>
              </a:spcBef>
              <a:spcAft>
                <a:spcPts val="0"/>
              </a:spcAft>
            </a:pPr>
            <a:r>
              <a:rPr sz="1800" dirty="0">
                <a:solidFill>
                  <a:srgbClr val="000000"/>
                </a:solidFill>
                <a:latin typeface="LWMORA+ArialMT"/>
                <a:cs typeface="LWMORA+ArialMT"/>
              </a:rPr>
              <a:t>Natomiast przestępstwo </a:t>
            </a:r>
            <a:r>
              <a:rPr sz="1800" b="1" dirty="0">
                <a:solidFill>
                  <a:srgbClr val="92D050"/>
                </a:solidFill>
                <a:latin typeface="FROMKM+Arial-BoldMT"/>
                <a:cs typeface="FROMKM+Arial-BoldMT"/>
              </a:rPr>
              <a:t>stalkingu - </a:t>
            </a:r>
            <a:r>
              <a:rPr sz="1800" dirty="0">
                <a:solidFill>
                  <a:srgbClr val="000000"/>
                </a:solidFill>
                <a:latin typeface="PPKIOW+ArialMT"/>
                <a:cs typeface="PPKIOW+ArialMT"/>
              </a:rPr>
              <a:t>zdefiniowany jako uporczywe,</a:t>
            </a:r>
          </a:p>
        </p:txBody>
      </p:sp>
      <p:sp>
        <p:nvSpPr>
          <p:cNvPr id="6" name="object 6"/>
          <p:cNvSpPr txBox="1"/>
          <p:nvPr/>
        </p:nvSpPr>
        <p:spPr>
          <a:xfrm>
            <a:off x="1419098" y="3319060"/>
            <a:ext cx="6521740" cy="598629"/>
          </a:xfrm>
          <a:prstGeom prst="rect">
            <a:avLst/>
          </a:prstGeom>
        </p:spPr>
        <p:txBody>
          <a:bodyPr vert="horz" wrap="square" lIns="0" tIns="0" rIns="0" bIns="0" rtlCol="0">
            <a:spAutoFit/>
          </a:bodyPr>
          <a:lstStyle/>
          <a:p>
            <a:pPr marL="0" marR="0">
              <a:lnSpc>
                <a:spcPts val="2013"/>
              </a:lnSpc>
              <a:spcBef>
                <a:spcPts val="0"/>
              </a:spcBef>
              <a:spcAft>
                <a:spcPts val="0"/>
              </a:spcAft>
            </a:pPr>
            <a:r>
              <a:rPr sz="1800" dirty="0">
                <a:solidFill>
                  <a:srgbClr val="000000"/>
                </a:solidFill>
                <a:latin typeface="LWMORA+ArialMT"/>
                <a:cs typeface="LWMORA+ArialMT"/>
              </a:rPr>
              <a:t>złośliwe nękanie mogące wywołać poczucie zagrożenia.</a:t>
            </a:r>
          </a:p>
        </p:txBody>
      </p:sp>
      <p:sp>
        <p:nvSpPr>
          <p:cNvPr id="7" name="object 7"/>
          <p:cNvSpPr txBox="1"/>
          <p:nvPr/>
        </p:nvSpPr>
        <p:spPr>
          <a:xfrm>
            <a:off x="1419098" y="3977682"/>
            <a:ext cx="8284324" cy="1696479"/>
          </a:xfrm>
          <a:prstGeom prst="rect">
            <a:avLst/>
          </a:prstGeom>
        </p:spPr>
        <p:txBody>
          <a:bodyPr vert="horz" wrap="square" lIns="0" tIns="0" rIns="0" bIns="0" rtlCol="0">
            <a:spAutoFit/>
          </a:bodyPr>
          <a:lstStyle/>
          <a:p>
            <a:pPr marL="0" marR="0">
              <a:lnSpc>
                <a:spcPts val="2013"/>
              </a:lnSpc>
              <a:spcBef>
                <a:spcPts val="0"/>
              </a:spcBef>
              <a:spcAft>
                <a:spcPts val="0"/>
              </a:spcAft>
            </a:pPr>
            <a:r>
              <a:rPr sz="1800" dirty="0">
                <a:solidFill>
                  <a:srgbClr val="000000"/>
                </a:solidFill>
                <a:latin typeface="LWMORA+ArialMT"/>
                <a:cs typeface="LWMORA+ArialMT"/>
              </a:rPr>
              <a:t>Stanowi przestępstwo zagrożone karą pozbawienia wolności</a:t>
            </a:r>
          </a:p>
          <a:p>
            <a:pPr marL="0" marR="0">
              <a:lnSpc>
                <a:spcPts val="4321"/>
              </a:lnSpc>
              <a:spcBef>
                <a:spcPts val="0"/>
              </a:spcBef>
              <a:spcAft>
                <a:spcPts val="0"/>
              </a:spcAft>
            </a:pPr>
            <a:r>
              <a:rPr sz="1800" b="1" dirty="0">
                <a:solidFill>
                  <a:srgbClr val="92D050"/>
                </a:solidFill>
                <a:latin typeface="FROMKM+Arial-BoldMT"/>
                <a:cs typeface="FROMKM+Arial-BoldMT"/>
              </a:rPr>
              <a:t>do 3 lat lub, </a:t>
            </a:r>
            <a:r>
              <a:rPr sz="1800" dirty="0">
                <a:solidFill>
                  <a:srgbClr val="000000"/>
                </a:solidFill>
                <a:latin typeface="LWMORA+ArialMT"/>
                <a:cs typeface="LWMORA+ArialMT"/>
              </a:rPr>
              <a:t>w przypadku doprowadzenia ofiary do próby samobójczej,</a:t>
            </a:r>
          </a:p>
          <a:p>
            <a:pPr marL="0" marR="0">
              <a:lnSpc>
                <a:spcPts val="4323"/>
              </a:lnSpc>
              <a:spcBef>
                <a:spcPts val="0"/>
              </a:spcBef>
              <a:spcAft>
                <a:spcPts val="0"/>
              </a:spcAft>
            </a:pPr>
            <a:r>
              <a:rPr sz="1800" b="1" dirty="0">
                <a:solidFill>
                  <a:srgbClr val="92D050"/>
                </a:solidFill>
                <a:latin typeface="FROMKM+Arial-BoldMT"/>
                <a:cs typeface="FROMKM+Arial-BoldMT"/>
              </a:rPr>
              <a:t>do 10 lat. (Art. 190a KK).</a:t>
            </a:r>
          </a:p>
        </p:txBody>
      </p:sp>
      <p:sp>
        <p:nvSpPr>
          <p:cNvPr id="8" name="object 8"/>
          <p:cNvSpPr txBox="1"/>
          <p:nvPr/>
        </p:nvSpPr>
        <p:spPr>
          <a:xfrm>
            <a:off x="8445754" y="6448631"/>
            <a:ext cx="382041" cy="414635"/>
          </a:xfrm>
          <a:prstGeom prst="rect">
            <a:avLst/>
          </a:prstGeom>
        </p:spPr>
        <p:txBody>
          <a:bodyPr vert="horz" wrap="square" lIns="0" tIns="0" rIns="0" bIns="0" rtlCol="0">
            <a:spAutoFit/>
          </a:bodyPr>
          <a:lstStyle/>
          <a:p>
            <a:pPr marL="0" marR="0">
              <a:lnSpc>
                <a:spcPts val="1464"/>
              </a:lnSpc>
              <a:spcBef>
                <a:spcPts val="0"/>
              </a:spcBef>
              <a:spcAft>
                <a:spcPts val="0"/>
              </a:spcAft>
            </a:pPr>
            <a:r>
              <a:rPr sz="1200" dirty="0">
                <a:solidFill>
                  <a:srgbClr val="888888"/>
                </a:solidFill>
                <a:latin typeface="SVDMMQ+Calibri"/>
                <a:cs typeface="SVDMMQ+Calibri"/>
              </a:rPr>
              <a:t>43</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descr="inQuest_sejf.jp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3046526" y="0"/>
            <a:ext cx="12190526" cy="6858000"/>
          </a:xfrm>
          <a:prstGeom prst="rect">
            <a:avLst/>
          </a:prstGeom>
        </p:spPr>
      </p:pic>
      <p:sp>
        <p:nvSpPr>
          <p:cNvPr id="5" name="PoleTekstowe 4"/>
          <p:cNvSpPr txBox="1"/>
          <p:nvPr/>
        </p:nvSpPr>
        <p:spPr>
          <a:xfrm>
            <a:off x="-1004927" y="706221"/>
            <a:ext cx="4443148" cy="1015663"/>
          </a:xfrm>
          <a:prstGeom prst="rect">
            <a:avLst/>
          </a:prstGeom>
          <a:solidFill>
            <a:schemeClr val="tx1"/>
          </a:solidFill>
        </p:spPr>
        <p:txBody>
          <a:bodyPr wrap="square" rtlCol="0">
            <a:spAutoFit/>
          </a:bodyPr>
          <a:lstStyle/>
          <a:p>
            <a:pPr marL="1346200"/>
            <a:r>
              <a:rPr lang="pl-PL" sz="6000" dirty="0" smtClean="0">
                <a:solidFill>
                  <a:srgbClr val="FFFFFF"/>
                </a:solidFill>
                <a:latin typeface="Arial"/>
                <a:cs typeface="Arial"/>
              </a:rPr>
              <a:t>Finanse</a:t>
            </a:r>
            <a:endParaRPr lang="pl-PL" sz="6000" dirty="0">
              <a:solidFill>
                <a:srgbClr val="FFFFFF"/>
              </a:solidFill>
              <a:latin typeface="Arial"/>
              <a:cs typeface="Arial"/>
            </a:endParaRPr>
          </a:p>
        </p:txBody>
      </p:sp>
    </p:spTree>
    <p:extLst>
      <p:ext uri="{BB962C8B-B14F-4D97-AF65-F5344CB8AC3E}">
        <p14:creationId xmlns="" xmlns:p14="http://schemas.microsoft.com/office/powerpoint/2010/main" val="128123144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zawartości 2"/>
          <p:cNvSpPr>
            <a:spLocks noGrp="1"/>
          </p:cNvSpPr>
          <p:nvPr>
            <p:ph idx="1"/>
          </p:nvPr>
        </p:nvSpPr>
        <p:spPr>
          <a:xfrm>
            <a:off x="482859" y="2065245"/>
            <a:ext cx="3977510" cy="3840798"/>
          </a:xfrm>
        </p:spPr>
        <p:txBody>
          <a:bodyPr>
            <a:normAutofit lnSpcReduction="10000"/>
          </a:bodyPr>
          <a:lstStyle/>
          <a:p>
            <a:pPr marL="358775" lvl="1" indent="-358775"/>
            <a:r>
              <a:rPr lang="pl-PL" dirty="0" smtClean="0"/>
              <a:t>Ponad </a:t>
            </a:r>
            <a:r>
              <a:rPr lang="pl-PL" dirty="0" smtClean="0">
                <a:solidFill>
                  <a:srgbClr val="800000"/>
                </a:solidFill>
              </a:rPr>
              <a:t>15 milionów </a:t>
            </a:r>
            <a:r>
              <a:rPr lang="pl-PL" dirty="0" smtClean="0"/>
              <a:t>Polaków korzysta codziennie z bankowości elektronicznej</a:t>
            </a:r>
          </a:p>
          <a:p>
            <a:pPr marL="358775" lvl="1" indent="-358775"/>
            <a:r>
              <a:rPr lang="pl-PL" dirty="0" smtClean="0"/>
              <a:t>Nie przestrzeganie zasad bezpieczeństwa może grozić:</a:t>
            </a:r>
          </a:p>
          <a:p>
            <a:pPr lvl="1"/>
            <a:r>
              <a:rPr lang="pl-PL" dirty="0"/>
              <a:t>k</a:t>
            </a:r>
            <a:r>
              <a:rPr lang="pl-PL" dirty="0" smtClean="0"/>
              <a:t>radzieżą danych karty debetowej</a:t>
            </a:r>
            <a:endParaRPr lang="pl-PL" dirty="0"/>
          </a:p>
          <a:p>
            <a:pPr lvl="1"/>
            <a:r>
              <a:rPr lang="pl-PL" dirty="0"/>
              <a:t>w</a:t>
            </a:r>
            <a:r>
              <a:rPr lang="pl-PL" dirty="0" smtClean="0"/>
              <a:t>łamaniem do internetowego konta bankowego</a:t>
            </a:r>
          </a:p>
          <a:p>
            <a:pPr lvl="1"/>
            <a:r>
              <a:rPr lang="pl-PL" dirty="0"/>
              <a:t>p</a:t>
            </a:r>
            <a:r>
              <a:rPr lang="pl-PL" dirty="0" smtClean="0"/>
              <a:t>rzekierowaniem przelewu na obce konto</a:t>
            </a:r>
          </a:p>
          <a:p>
            <a:pPr lvl="1"/>
            <a:r>
              <a:rPr lang="pl-PL" dirty="0"/>
              <a:t>w</a:t>
            </a:r>
            <a:r>
              <a:rPr lang="pl-PL" dirty="0" smtClean="0"/>
              <a:t>yłudzeniem kredytu na dane innej osoby</a:t>
            </a:r>
          </a:p>
          <a:p>
            <a:pPr marL="719138" lvl="1" indent="0">
              <a:buNone/>
            </a:pPr>
            <a:endParaRPr lang="pl-PL" dirty="0" smtClean="0"/>
          </a:p>
          <a:p>
            <a:pPr lvl="1"/>
            <a:endParaRPr lang="pl-PL" dirty="0"/>
          </a:p>
          <a:p>
            <a:pPr marL="358775" lvl="1" indent="-358775"/>
            <a:endParaRPr lang="pl-PL" dirty="0" smtClean="0"/>
          </a:p>
          <a:p>
            <a:pPr lvl="1"/>
            <a:endParaRPr lang="pl-PL" dirty="0" smtClean="0"/>
          </a:p>
          <a:p>
            <a:pPr lvl="1"/>
            <a:endParaRPr lang="pl-PL" dirty="0" smtClean="0"/>
          </a:p>
          <a:p>
            <a:endParaRPr lang="pl-PL" dirty="0" smtClean="0"/>
          </a:p>
          <a:p>
            <a:endParaRPr lang="pl-PL" dirty="0" smtClean="0"/>
          </a:p>
          <a:p>
            <a:endParaRPr lang="pl-PL" dirty="0" smtClean="0"/>
          </a:p>
          <a:p>
            <a:pPr lvl="1"/>
            <a:endParaRPr lang="pl-PL" dirty="0"/>
          </a:p>
        </p:txBody>
      </p:sp>
      <p:sp>
        <p:nvSpPr>
          <p:cNvPr id="5" name="Tytuł 1"/>
          <p:cNvSpPr>
            <a:spLocks noGrp="1"/>
          </p:cNvSpPr>
          <p:nvPr>
            <p:ph type="title"/>
          </p:nvPr>
        </p:nvSpPr>
        <p:spPr>
          <a:xfrm>
            <a:off x="457200" y="270078"/>
            <a:ext cx="8686800" cy="1143000"/>
          </a:xfrm>
        </p:spPr>
        <p:txBody>
          <a:bodyPr>
            <a:normAutofit/>
          </a:bodyPr>
          <a:lstStyle/>
          <a:p>
            <a:r>
              <a:rPr lang="pl-PL" sz="3600" dirty="0" smtClean="0"/>
              <a:t>Finanse</a:t>
            </a:r>
            <a:endParaRPr lang="pl-PL" sz="1800" b="0" dirty="0">
              <a:solidFill>
                <a:schemeClr val="tx1">
                  <a:lumMod val="50000"/>
                  <a:lumOff val="50000"/>
                </a:schemeClr>
              </a:solidFill>
            </a:endParaRPr>
          </a:p>
        </p:txBody>
      </p:sp>
      <p:sp>
        <p:nvSpPr>
          <p:cNvPr id="6" name="Symbol zastępczy zawartości 2"/>
          <p:cNvSpPr txBox="1">
            <a:spLocks/>
          </p:cNvSpPr>
          <p:nvPr/>
        </p:nvSpPr>
        <p:spPr>
          <a:xfrm>
            <a:off x="4708311" y="2078073"/>
            <a:ext cx="3977510" cy="4002250"/>
          </a:xfrm>
          <a:prstGeom prst="rect">
            <a:avLst/>
          </a:prstGeom>
        </p:spPr>
        <p:txBody>
          <a:bodyPr vert="horz" lIns="91440" tIns="45720" rIns="91440" bIns="45720" rtlCol="0">
            <a:normAutofit fontScale="92500" lnSpcReduction="10000"/>
          </a:bodyPr>
          <a:lstStyle>
            <a:lvl1pPr marL="457200" indent="-457200" algn="l" defTabSz="457200" rtl="0" eaLnBrk="1" latinLnBrk="0" hangingPunct="1">
              <a:spcBef>
                <a:spcPts val="900"/>
              </a:spcBef>
              <a:spcAft>
                <a:spcPts val="600"/>
              </a:spcAft>
              <a:buFont typeface="Lucida Grande"/>
              <a:buChar char="-"/>
              <a:defRPr sz="2000" kern="1200" spc="-50">
                <a:solidFill>
                  <a:schemeClr val="tx1">
                    <a:lumMod val="75000"/>
                    <a:lumOff val="25000"/>
                  </a:schemeClr>
                </a:solidFill>
                <a:latin typeface="Arial"/>
                <a:ea typeface="+mn-ea"/>
                <a:cs typeface="Arial"/>
              </a:defRPr>
            </a:lvl1pPr>
            <a:lvl2pPr marL="982663" indent="-263525" algn="l" defTabSz="457200" rtl="0" eaLnBrk="1" latinLnBrk="0" hangingPunct="1">
              <a:spcBef>
                <a:spcPct val="20000"/>
              </a:spcBef>
              <a:buFont typeface="Wingdings" charset="2"/>
              <a:buChar char="§"/>
              <a:defRPr sz="1800" kern="1200" spc="-50">
                <a:solidFill>
                  <a:schemeClr val="tx1">
                    <a:lumMod val="65000"/>
                    <a:lumOff val="35000"/>
                  </a:schemeClr>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58775" lvl="1" indent="-358775"/>
            <a:r>
              <a:rPr lang="pl-PL" dirty="0" smtClean="0"/>
              <a:t>Wprowadzać dzieci systematycznie w świat bankowości elektronicznej</a:t>
            </a:r>
            <a:endParaRPr lang="pl-PL" dirty="0"/>
          </a:p>
          <a:p>
            <a:pPr marL="358775" lvl="1" indent="-358775"/>
            <a:r>
              <a:rPr lang="pl-PL" dirty="0" smtClean="0"/>
              <a:t>Przestrzegać podstawowych zasad bezpieczeństwa:</a:t>
            </a:r>
            <a:endParaRPr lang="pl-PL" dirty="0"/>
          </a:p>
          <a:p>
            <a:pPr lvl="1"/>
            <a:r>
              <a:rPr lang="pl-PL" dirty="0"/>
              <a:t>c</a:t>
            </a:r>
            <a:r>
              <a:rPr lang="pl-PL" dirty="0" smtClean="0"/>
              <a:t>hronić dane kart płatniczych</a:t>
            </a:r>
            <a:endParaRPr lang="pl-PL" dirty="0"/>
          </a:p>
          <a:p>
            <a:pPr lvl="1"/>
            <a:r>
              <a:rPr lang="pl-PL" dirty="0"/>
              <a:t>k</a:t>
            </a:r>
            <a:r>
              <a:rPr lang="pl-PL" dirty="0" smtClean="0"/>
              <a:t>orzystać z szyfrowanych stron </a:t>
            </a:r>
            <a:r>
              <a:rPr lang="pl-PL" dirty="0" err="1" smtClean="0"/>
              <a:t>https</a:t>
            </a:r>
            <a:endParaRPr lang="pl-PL" dirty="0"/>
          </a:p>
          <a:p>
            <a:pPr lvl="1"/>
            <a:r>
              <a:rPr lang="pl-PL" dirty="0"/>
              <a:t>w</a:t>
            </a:r>
            <a:r>
              <a:rPr lang="pl-PL" dirty="0" smtClean="0"/>
              <a:t>eryfikować </a:t>
            </a:r>
            <a:r>
              <a:rPr lang="pl-PL" dirty="0" err="1" smtClean="0"/>
              <a:t>sms-y</a:t>
            </a:r>
            <a:r>
              <a:rPr lang="pl-PL" dirty="0" smtClean="0"/>
              <a:t> potwierdzające operacje finansowe</a:t>
            </a:r>
            <a:endParaRPr lang="pl-PL" dirty="0"/>
          </a:p>
          <a:p>
            <a:pPr lvl="1"/>
            <a:r>
              <a:rPr lang="pl-PL" dirty="0"/>
              <a:t>n</a:t>
            </a:r>
            <a:r>
              <a:rPr lang="pl-PL" dirty="0" smtClean="0"/>
              <a:t>ie korzystać z publicznych sieci </a:t>
            </a:r>
            <a:r>
              <a:rPr lang="pl-PL" dirty="0" err="1" smtClean="0"/>
              <a:t>wi</a:t>
            </a:r>
            <a:r>
              <a:rPr lang="pl-PL" dirty="0" smtClean="0"/>
              <a:t>-fi</a:t>
            </a:r>
          </a:p>
          <a:p>
            <a:pPr lvl="1"/>
            <a:r>
              <a:rPr lang="pl-PL" dirty="0" smtClean="0"/>
              <a:t>mieć aktualny program antywirusowy</a:t>
            </a:r>
          </a:p>
          <a:p>
            <a:pPr lvl="1"/>
            <a:r>
              <a:rPr lang="pl-PL" dirty="0" smtClean="0"/>
              <a:t>Używać bezpiecznych haseł</a:t>
            </a:r>
            <a:endParaRPr lang="pl-PL" dirty="0"/>
          </a:p>
          <a:p>
            <a:endParaRPr lang="pl-PL" dirty="0" smtClean="0"/>
          </a:p>
          <a:p>
            <a:endParaRPr lang="pl-PL" dirty="0" smtClean="0"/>
          </a:p>
          <a:p>
            <a:endParaRPr lang="pl-PL" dirty="0" smtClean="0"/>
          </a:p>
          <a:p>
            <a:pPr lvl="1"/>
            <a:endParaRPr lang="pl-PL" dirty="0"/>
          </a:p>
        </p:txBody>
      </p:sp>
      <p:cxnSp>
        <p:nvCxnSpPr>
          <p:cNvPr id="3" name="Łącznik prosty 2"/>
          <p:cNvCxnSpPr/>
          <p:nvPr/>
        </p:nvCxnSpPr>
        <p:spPr>
          <a:xfrm>
            <a:off x="4460369" y="1413079"/>
            <a:ext cx="0" cy="5077729"/>
          </a:xfrm>
          <a:prstGeom prst="line">
            <a:avLst/>
          </a:prstGeom>
        </p:spPr>
        <p:style>
          <a:lnRef idx="2">
            <a:schemeClr val="dk1"/>
          </a:lnRef>
          <a:fillRef idx="0">
            <a:schemeClr val="dk1"/>
          </a:fillRef>
          <a:effectRef idx="1">
            <a:schemeClr val="dk1"/>
          </a:effectRef>
          <a:fontRef idx="minor">
            <a:schemeClr val="tx1"/>
          </a:fontRef>
        </p:style>
      </p:cxnSp>
      <p:sp>
        <p:nvSpPr>
          <p:cNvPr id="7" name="Symbol zastępczy zawartości 2"/>
          <p:cNvSpPr txBox="1">
            <a:spLocks/>
          </p:cNvSpPr>
          <p:nvPr/>
        </p:nvSpPr>
        <p:spPr>
          <a:xfrm>
            <a:off x="489952" y="1449501"/>
            <a:ext cx="3977510" cy="705550"/>
          </a:xfrm>
          <a:prstGeom prst="rect">
            <a:avLst/>
          </a:prstGeom>
        </p:spPr>
        <p:txBody>
          <a:bodyPr vert="horz" lIns="91440" tIns="45720" rIns="91440" bIns="45720" rtlCol="0">
            <a:normAutofit/>
          </a:bodyPr>
          <a:lstStyle>
            <a:lvl1pPr marL="457200" indent="-457200" algn="l" defTabSz="457200" rtl="0" eaLnBrk="1" latinLnBrk="0" hangingPunct="1">
              <a:spcBef>
                <a:spcPts val="900"/>
              </a:spcBef>
              <a:spcAft>
                <a:spcPts val="600"/>
              </a:spcAft>
              <a:buFont typeface="Lucida Grande"/>
              <a:buChar char="-"/>
              <a:defRPr sz="2000" kern="1200" spc="-50">
                <a:solidFill>
                  <a:schemeClr val="tx1">
                    <a:lumMod val="75000"/>
                    <a:lumOff val="25000"/>
                  </a:schemeClr>
                </a:solidFill>
                <a:latin typeface="Arial"/>
                <a:ea typeface="+mn-ea"/>
                <a:cs typeface="Arial"/>
              </a:defRPr>
            </a:lvl1pPr>
            <a:lvl2pPr marL="982663" indent="-263525" algn="l" defTabSz="457200" rtl="0" eaLnBrk="1" latinLnBrk="0" hangingPunct="1">
              <a:spcBef>
                <a:spcPct val="20000"/>
              </a:spcBef>
              <a:buFont typeface="Wingdings" charset="2"/>
              <a:buChar char="§"/>
              <a:defRPr sz="1800" kern="1200" spc="-50">
                <a:solidFill>
                  <a:schemeClr val="tx1">
                    <a:lumMod val="65000"/>
                    <a:lumOff val="35000"/>
                  </a:schemeClr>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buNone/>
              <a:tabLst>
                <a:tab pos="90488" algn="l"/>
              </a:tabLst>
            </a:pPr>
            <a:r>
              <a:rPr lang="pl-PL" sz="2800" dirty="0" smtClean="0"/>
              <a:t>		Na czym polega</a:t>
            </a:r>
            <a:endParaRPr lang="pl-PL" sz="2800" dirty="0"/>
          </a:p>
        </p:txBody>
      </p:sp>
      <p:sp>
        <p:nvSpPr>
          <p:cNvPr id="8" name="Symbol zastępczy zawartości 2"/>
          <p:cNvSpPr txBox="1">
            <a:spLocks/>
          </p:cNvSpPr>
          <p:nvPr/>
        </p:nvSpPr>
        <p:spPr>
          <a:xfrm>
            <a:off x="4709141" y="1447942"/>
            <a:ext cx="3977510" cy="705550"/>
          </a:xfrm>
          <a:prstGeom prst="rect">
            <a:avLst/>
          </a:prstGeom>
        </p:spPr>
        <p:txBody>
          <a:bodyPr vert="horz" lIns="91440" tIns="45720" rIns="91440" bIns="45720" rtlCol="0">
            <a:normAutofit/>
          </a:bodyPr>
          <a:lstStyle>
            <a:lvl1pPr marL="457200" indent="-457200" algn="l" defTabSz="457200" rtl="0" eaLnBrk="1" latinLnBrk="0" hangingPunct="1">
              <a:spcBef>
                <a:spcPts val="900"/>
              </a:spcBef>
              <a:spcAft>
                <a:spcPts val="600"/>
              </a:spcAft>
              <a:buFont typeface="Lucida Grande"/>
              <a:buChar char="-"/>
              <a:defRPr sz="2000" kern="1200" spc="-50">
                <a:solidFill>
                  <a:schemeClr val="tx1">
                    <a:lumMod val="75000"/>
                    <a:lumOff val="25000"/>
                  </a:schemeClr>
                </a:solidFill>
                <a:latin typeface="Arial"/>
                <a:ea typeface="+mn-ea"/>
                <a:cs typeface="Arial"/>
              </a:defRPr>
            </a:lvl1pPr>
            <a:lvl2pPr marL="982663" indent="-263525" algn="l" defTabSz="457200" rtl="0" eaLnBrk="1" latinLnBrk="0" hangingPunct="1">
              <a:spcBef>
                <a:spcPct val="20000"/>
              </a:spcBef>
              <a:buFont typeface="Wingdings" charset="2"/>
              <a:buChar char="§"/>
              <a:defRPr sz="1800" kern="1200" spc="-50">
                <a:solidFill>
                  <a:schemeClr val="tx1">
                    <a:lumMod val="65000"/>
                    <a:lumOff val="35000"/>
                  </a:schemeClr>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buNone/>
            </a:pPr>
            <a:r>
              <a:rPr lang="pl-PL" sz="2800" dirty="0" smtClean="0"/>
              <a:t>		Co robić</a:t>
            </a:r>
            <a:endParaRPr lang="pl-PL" sz="2800" dirty="0"/>
          </a:p>
        </p:txBody>
      </p:sp>
      <p:pic>
        <p:nvPicPr>
          <p:cNvPr id="2" name="Obraz 1" descr="AA002733.png"/>
          <p:cNvPicPr>
            <a:picLocks noChangeAspect="1"/>
          </p:cNvPicPr>
          <p:nvPr/>
        </p:nvPicPr>
        <p:blipFill>
          <a:blip r:embed="rId3" cstate="screen">
            <a:extLst>
              <a:ext uri="{28A0092B-C50C-407E-A947-70E740481C1C}">
                <a14:useLocalDpi xmlns="" xmlns:a14="http://schemas.microsoft.com/office/drawing/2010/main"/>
              </a:ext>
            </a:extLst>
          </a:blip>
          <a:stretch>
            <a:fillRect/>
          </a:stretch>
        </p:blipFill>
        <p:spPr>
          <a:xfrm rot="19784428">
            <a:off x="125164" y="1541811"/>
            <a:ext cx="734963" cy="459352"/>
          </a:xfrm>
          <a:prstGeom prst="rect">
            <a:avLst/>
          </a:prstGeom>
        </p:spPr>
      </p:pic>
      <p:pic>
        <p:nvPicPr>
          <p:cNvPr id="9" name="Obraz 8" descr="ED000083.png"/>
          <p:cNvPicPr>
            <a:picLocks noChangeAspect="1"/>
          </p:cNvPicPr>
          <p:nvPr/>
        </p:nvPicPr>
        <p:blipFill>
          <a:blip r:embed="rId4" cstate="screen">
            <a:extLst>
              <a:ext uri="{28A0092B-C50C-407E-A947-70E740481C1C}">
                <a14:useLocalDpi xmlns="" xmlns:a14="http://schemas.microsoft.com/office/drawing/2010/main"/>
              </a:ext>
            </a:extLst>
          </a:blip>
          <a:stretch>
            <a:fillRect/>
          </a:stretch>
        </p:blipFill>
        <p:spPr>
          <a:xfrm>
            <a:off x="4709141" y="1418786"/>
            <a:ext cx="790289" cy="736265"/>
          </a:xfrm>
          <a:prstGeom prst="rect">
            <a:avLst/>
          </a:prstGeom>
        </p:spPr>
      </p:pic>
    </p:spTree>
    <p:extLst>
      <p:ext uri="{BB962C8B-B14F-4D97-AF65-F5344CB8AC3E}">
        <p14:creationId xmlns="" xmlns:p14="http://schemas.microsoft.com/office/powerpoint/2010/main" val="3656345534"/>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 xmlns:p14="http://schemas.microsoft.com/office/powerpoint/2010/main" val="1156987790"/>
              </p:ext>
            </p:extLst>
          </p:nvPr>
        </p:nvGraphicFramePr>
        <p:xfrm>
          <a:off x="551655" y="397659"/>
          <a:ext cx="8082384" cy="52942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PoleTekstowe 1"/>
          <p:cNvSpPr txBox="1"/>
          <p:nvPr/>
        </p:nvSpPr>
        <p:spPr>
          <a:xfrm>
            <a:off x="1577991" y="4720583"/>
            <a:ext cx="5991228" cy="523220"/>
          </a:xfrm>
          <a:prstGeom prst="rect">
            <a:avLst/>
          </a:prstGeom>
          <a:noFill/>
        </p:spPr>
        <p:txBody>
          <a:bodyPr wrap="square" rtlCol="0">
            <a:spAutoFit/>
          </a:bodyPr>
          <a:lstStyle/>
          <a:p>
            <a:pPr algn="ctr"/>
            <a:r>
              <a:rPr lang="pl-PL" sz="2800" b="1" dirty="0" smtClean="0">
                <a:solidFill>
                  <a:schemeClr val="bg1"/>
                </a:solidFill>
                <a:latin typeface="Arial"/>
                <a:cs typeface="Arial"/>
              </a:rPr>
              <a:t>Jak mądrze korzystać z sieci</a:t>
            </a:r>
            <a:endParaRPr lang="pl-PL" sz="2800" b="1" dirty="0">
              <a:solidFill>
                <a:schemeClr val="bg1"/>
              </a:solidFill>
              <a:latin typeface="Arial"/>
              <a:cs typeface="Arial"/>
            </a:endParaRPr>
          </a:p>
        </p:txBody>
      </p:sp>
    </p:spTree>
    <p:extLst>
      <p:ext uri="{BB962C8B-B14F-4D97-AF65-F5344CB8AC3E}">
        <p14:creationId xmlns="" xmlns:p14="http://schemas.microsoft.com/office/powerpoint/2010/main" val="22887840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descr="Fotolia_102287244_M.jpg"/>
          <p:cNvPicPr>
            <a:picLocks noChangeAspect="1"/>
          </p:cNvPicPr>
          <p:nvPr/>
        </p:nvPicPr>
        <p:blipFill rotWithShape="1">
          <a:blip r:embed="rId2">
            <a:extLst>
              <a:ext uri="{28A0092B-C50C-407E-A947-70E740481C1C}">
                <a14:useLocalDpi xmlns="" xmlns:a14="http://schemas.microsoft.com/office/drawing/2010/main" val="0"/>
              </a:ext>
            </a:extLst>
          </a:blip>
          <a:srcRect l="16515" b="6052"/>
          <a:stretch/>
        </p:blipFill>
        <p:spPr>
          <a:xfrm>
            <a:off x="0" y="0"/>
            <a:ext cx="9144000" cy="6858000"/>
          </a:xfrm>
          <a:prstGeom prst="rect">
            <a:avLst/>
          </a:prstGeom>
        </p:spPr>
      </p:pic>
      <p:pic>
        <p:nvPicPr>
          <p:cNvPr id="10" name="Obraz 9"/>
          <p:cNvPicPr>
            <a:picLocks noChangeAspect="1"/>
          </p:cNvPicPr>
          <p:nvPr/>
        </p:nvPicPr>
        <p:blipFill>
          <a:blip r:embed="rId3"/>
          <a:stretch>
            <a:fillRect/>
          </a:stretch>
        </p:blipFill>
        <p:spPr>
          <a:xfrm rot="21174225">
            <a:off x="0" y="2137450"/>
            <a:ext cx="4820565" cy="15073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Obraz 11"/>
          <p:cNvPicPr>
            <a:picLocks noChangeAspect="1"/>
          </p:cNvPicPr>
          <p:nvPr/>
        </p:nvPicPr>
        <p:blipFill>
          <a:blip r:embed="rId4"/>
          <a:stretch>
            <a:fillRect/>
          </a:stretch>
        </p:blipFill>
        <p:spPr>
          <a:xfrm rot="158391">
            <a:off x="46507" y="138797"/>
            <a:ext cx="9144000" cy="1562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Symbol zastępczy zawartości 8" descr="Zrzut ekranu 2016-04-12 o 12.25.58.png"/>
          <p:cNvPicPr>
            <a:picLocks noGrp="1" noChangeAspect="1"/>
          </p:cNvPicPr>
          <p:nvPr>
            <p:ph idx="1"/>
          </p:nvPr>
        </p:nvPicPr>
        <p:blipFill rotWithShape="1">
          <a:blip r:embed="rId5">
            <a:extLst>
              <a:ext uri="{28A0092B-C50C-407E-A947-70E740481C1C}">
                <a14:useLocalDpi xmlns="" xmlns:a14="http://schemas.microsoft.com/office/drawing/2010/main" val="0"/>
              </a:ext>
            </a:extLst>
          </a:blip>
          <a:srcRect r="2319"/>
          <a:stretch/>
        </p:blipFill>
        <p:spPr>
          <a:xfrm rot="376072">
            <a:off x="3992358" y="1290766"/>
            <a:ext cx="5439955" cy="55038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Obraz 12"/>
          <p:cNvPicPr>
            <a:picLocks noChangeAspect="1"/>
          </p:cNvPicPr>
          <p:nvPr/>
        </p:nvPicPr>
        <p:blipFill>
          <a:blip r:embed="rId6"/>
          <a:stretch>
            <a:fillRect/>
          </a:stretch>
        </p:blipFill>
        <p:spPr>
          <a:xfrm>
            <a:off x="46507" y="4451738"/>
            <a:ext cx="8682149" cy="10653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 xmlns:p14="http://schemas.microsoft.com/office/powerpoint/2010/main" val="231186272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inQuest_rodzice.jpg"/>
          <p:cNvPicPr>
            <a:picLocks noChangeAspect="1"/>
          </p:cNvPicPr>
          <p:nvPr/>
        </p:nvPicPr>
        <p:blipFill rotWithShape="1">
          <a:blip r:embed="rId2" cstate="screen">
            <a:extLst>
              <a:ext uri="{BEBA8EAE-BF5A-486C-A8C5-ECC9F3942E4B}">
                <a14:imgProps xmlns="" xmlns:a14="http://schemas.microsoft.com/office/drawing/2010/main">
                  <a14:imgLayer r:embed="rId3">
                    <a14:imgEffect>
                      <a14:brightnessContrast bright="-40000"/>
                    </a14:imgEffect>
                  </a14:imgLayer>
                </a14:imgProps>
              </a:ext>
              <a:ext uri="{28A0092B-C50C-407E-A947-70E740481C1C}">
                <a14:useLocalDpi xmlns="" xmlns:a14="http://schemas.microsoft.com/office/drawing/2010/main"/>
              </a:ext>
            </a:extLst>
          </a:blip>
          <a:srcRect/>
          <a:stretch/>
        </p:blipFill>
        <p:spPr>
          <a:xfrm>
            <a:off x="0" y="0"/>
            <a:ext cx="9144000" cy="6858000"/>
          </a:xfrm>
          <a:prstGeom prst="rect">
            <a:avLst/>
          </a:prstGeom>
        </p:spPr>
      </p:pic>
      <p:sp>
        <p:nvSpPr>
          <p:cNvPr id="2" name="Tytuł 1"/>
          <p:cNvSpPr>
            <a:spLocks noGrp="1"/>
          </p:cNvSpPr>
          <p:nvPr>
            <p:ph type="title"/>
          </p:nvPr>
        </p:nvSpPr>
        <p:spPr/>
        <p:txBody>
          <a:bodyPr/>
          <a:lstStyle/>
          <a:p>
            <a:pPr>
              <a:lnSpc>
                <a:spcPct val="80000"/>
              </a:lnSpc>
            </a:pPr>
            <a:r>
              <a:rPr lang="pl-PL" sz="7200" dirty="0" smtClean="0">
                <a:solidFill>
                  <a:schemeClr val="bg1"/>
                </a:solidFill>
              </a:rPr>
              <a:t>Co mogą zrobić rodzice?</a:t>
            </a:r>
            <a:endParaRPr lang="pl-PL" sz="7200" dirty="0">
              <a:solidFill>
                <a:schemeClr val="bg1"/>
              </a:solidFill>
            </a:endParaRPr>
          </a:p>
        </p:txBody>
      </p:sp>
      <p:sp>
        <p:nvSpPr>
          <p:cNvPr id="3" name="Symbol zastępczy zawartości 2"/>
          <p:cNvSpPr>
            <a:spLocks noGrp="1"/>
          </p:cNvSpPr>
          <p:nvPr>
            <p:ph idx="1"/>
          </p:nvPr>
        </p:nvSpPr>
        <p:spPr>
          <a:xfrm>
            <a:off x="457200" y="3964217"/>
            <a:ext cx="7955999" cy="3130851"/>
          </a:xfrm>
        </p:spPr>
        <p:txBody>
          <a:bodyPr/>
          <a:lstStyle/>
          <a:p>
            <a:pPr marL="0" indent="0">
              <a:lnSpc>
                <a:spcPct val="80000"/>
              </a:lnSpc>
              <a:buNone/>
            </a:pPr>
            <a:r>
              <a:rPr lang="pl-PL" sz="4400" dirty="0" smtClean="0">
                <a:solidFill>
                  <a:schemeClr val="bg1"/>
                </a:solidFill>
              </a:rPr>
              <a:t>Rodzice są naturalnymi przewodnikami dla swoich dzieci w świecie Internetu </a:t>
            </a:r>
            <a:br>
              <a:rPr lang="pl-PL" sz="4400" dirty="0" smtClean="0">
                <a:solidFill>
                  <a:schemeClr val="bg1"/>
                </a:solidFill>
              </a:rPr>
            </a:br>
            <a:r>
              <a:rPr lang="pl-PL" sz="4400" dirty="0" smtClean="0">
                <a:solidFill>
                  <a:schemeClr val="bg1"/>
                </a:solidFill>
              </a:rPr>
              <a:t>i technologii cyfrowych</a:t>
            </a:r>
            <a:endParaRPr lang="pl-PL" sz="4400" dirty="0">
              <a:solidFill>
                <a:schemeClr val="bg1"/>
              </a:solidFill>
            </a:endParaRPr>
          </a:p>
        </p:txBody>
      </p:sp>
      <p:pic>
        <p:nvPicPr>
          <p:cNvPr id="5" name="Obraz 4" descr="cb_zielone.png"/>
          <p:cNvPicPr>
            <a:picLocks noChangeAspect="1"/>
          </p:cNvPicPr>
          <p:nvPr/>
        </p:nvPicPr>
        <p:blipFill>
          <a:blip r:embed="rId4" cstate="screen">
            <a:extLst>
              <a:ext uri="{28A0092B-C50C-407E-A947-70E740481C1C}">
                <a14:useLocalDpi xmlns="" xmlns:a14="http://schemas.microsoft.com/office/drawing/2010/main"/>
              </a:ext>
            </a:extLst>
          </a:blip>
          <a:stretch>
            <a:fillRect/>
          </a:stretch>
        </p:blipFill>
        <p:spPr>
          <a:xfrm>
            <a:off x="7182664" y="5951239"/>
            <a:ext cx="1646851" cy="618133"/>
          </a:xfrm>
          <a:prstGeom prst="rect">
            <a:avLst/>
          </a:prstGeom>
        </p:spPr>
      </p:pic>
    </p:spTree>
    <p:extLst>
      <p:ext uri="{BB962C8B-B14F-4D97-AF65-F5344CB8AC3E}">
        <p14:creationId xmlns="" xmlns:p14="http://schemas.microsoft.com/office/powerpoint/2010/main" val="246860221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Co mogą zrobić rodzice?</a:t>
            </a:r>
            <a:endParaRPr lang="pl-PL" dirty="0"/>
          </a:p>
        </p:txBody>
      </p:sp>
      <p:pic>
        <p:nvPicPr>
          <p:cNvPr id="7" name="Picture 2" descr="\\profes-serwer\marketing\Zdjęcia\istock\iStock_000002959336Large.jpg"/>
          <p:cNvPicPr>
            <a:picLocks noChangeAspect="1" noChangeArrowheads="1"/>
          </p:cNvPicPr>
          <p:nvPr/>
        </p:nvPicPr>
        <p:blipFill>
          <a:blip r:embed="rId3" cstate="print">
            <a:lum bright="10000" contrast="10000"/>
          </a:blip>
          <a:srcRect/>
          <a:stretch>
            <a:fillRect/>
          </a:stretch>
        </p:blipFill>
        <p:spPr bwMode="auto">
          <a:xfrm>
            <a:off x="5892139" y="1757271"/>
            <a:ext cx="3251861" cy="3720175"/>
          </a:xfrm>
          <a:prstGeom prst="rect">
            <a:avLst/>
          </a:prstGeom>
          <a:noFill/>
        </p:spPr>
      </p:pic>
      <p:sp>
        <p:nvSpPr>
          <p:cNvPr id="3" name="Symbol zastępczy zawartości 2"/>
          <p:cNvSpPr>
            <a:spLocks noGrp="1"/>
          </p:cNvSpPr>
          <p:nvPr>
            <p:ph idx="1"/>
          </p:nvPr>
        </p:nvSpPr>
        <p:spPr>
          <a:xfrm>
            <a:off x="1359893" y="2180660"/>
            <a:ext cx="7326906" cy="4053593"/>
          </a:xfrm>
        </p:spPr>
        <p:txBody>
          <a:bodyPr>
            <a:normAutofit/>
          </a:bodyPr>
          <a:lstStyle/>
          <a:p>
            <a:pPr marL="0" indent="0">
              <a:buNone/>
            </a:pPr>
            <a:r>
              <a:rPr lang="pl-PL" dirty="0" smtClean="0"/>
              <a:t>Nauczyć tego, co sami wiedzą</a:t>
            </a:r>
          </a:p>
          <a:p>
            <a:pPr marL="0" indent="0">
              <a:buNone/>
            </a:pPr>
            <a:r>
              <a:rPr lang="pl-PL" dirty="0" smtClean="0"/>
              <a:t>Pokazać, jak bezpiecznie się poruszać po sieci</a:t>
            </a:r>
          </a:p>
          <a:p>
            <a:pPr marL="0" indent="0">
              <a:buNone/>
            </a:pPr>
            <a:r>
              <a:rPr lang="pl-PL" dirty="0" smtClean="0"/>
              <a:t>Okazywać zainteresowanie tym, </a:t>
            </a:r>
            <a:br>
              <a:rPr lang="pl-PL" dirty="0" smtClean="0"/>
            </a:br>
            <a:r>
              <a:rPr lang="pl-PL" dirty="0" smtClean="0"/>
              <a:t>co odkryło dziecko</a:t>
            </a:r>
          </a:p>
          <a:p>
            <a:pPr marL="0" indent="0">
              <a:buNone/>
            </a:pPr>
            <a:r>
              <a:rPr lang="pl-PL" dirty="0" smtClean="0"/>
              <a:t>Jeżeli dziecko zrobi coś niewłaściwego, </a:t>
            </a:r>
            <a:br>
              <a:rPr lang="pl-PL" dirty="0" smtClean="0"/>
            </a:br>
            <a:r>
              <a:rPr lang="pl-PL" dirty="0" smtClean="0"/>
              <a:t>rozmawiać i tłumaczyć na czym polegał błąd</a:t>
            </a:r>
          </a:p>
          <a:p>
            <a:pPr marL="0" indent="0">
              <a:buNone/>
            </a:pPr>
            <a:r>
              <a:rPr lang="pl-PL" dirty="0" smtClean="0"/>
              <a:t>Wspólnie uczyć się korzystać z sieci</a:t>
            </a:r>
          </a:p>
          <a:p>
            <a:pPr marL="0" indent="0">
              <a:buNone/>
            </a:pPr>
            <a:r>
              <a:rPr lang="pl-PL" dirty="0" smtClean="0"/>
              <a:t>Samemu poszerzać wiedzę </a:t>
            </a:r>
          </a:p>
          <a:p>
            <a:endParaRPr lang="pl-PL" dirty="0"/>
          </a:p>
        </p:txBody>
      </p:sp>
      <p:sp>
        <p:nvSpPr>
          <p:cNvPr id="4" name="Prostokąt 3"/>
          <p:cNvSpPr/>
          <p:nvPr/>
        </p:nvSpPr>
        <p:spPr>
          <a:xfrm>
            <a:off x="905272" y="2129349"/>
            <a:ext cx="595035" cy="4585871"/>
          </a:xfrm>
          <a:prstGeom prst="rect">
            <a:avLst/>
          </a:prstGeom>
        </p:spPr>
        <p:txBody>
          <a:bodyPr wrap="none">
            <a:spAutoFit/>
          </a:bodyPr>
          <a:lstStyle/>
          <a:p>
            <a:r>
              <a:rPr lang="pl-PL" sz="3200" dirty="0" smtClean="0">
                <a:solidFill>
                  <a:schemeClr val="accent3"/>
                </a:solidFill>
                <a:latin typeface="Wingdings"/>
                <a:ea typeface="Wingdings"/>
                <a:cs typeface="Wingdings"/>
              </a:rPr>
              <a:t></a:t>
            </a:r>
          </a:p>
          <a:p>
            <a:r>
              <a:rPr lang="pl-PL" sz="3200" dirty="0">
                <a:solidFill>
                  <a:schemeClr val="accent3"/>
                </a:solidFill>
                <a:latin typeface="Wingdings"/>
                <a:ea typeface="Wingdings"/>
                <a:cs typeface="Wingdings"/>
              </a:rPr>
              <a:t></a:t>
            </a:r>
          </a:p>
          <a:p>
            <a:r>
              <a:rPr lang="pl-PL" sz="3200" dirty="0" smtClean="0">
                <a:solidFill>
                  <a:schemeClr val="accent3"/>
                </a:solidFill>
                <a:latin typeface="Wingdings"/>
                <a:ea typeface="Wingdings"/>
                <a:cs typeface="Wingdings"/>
              </a:rPr>
              <a:t></a:t>
            </a:r>
          </a:p>
          <a:p>
            <a:endParaRPr lang="pl-PL" sz="2000" dirty="0">
              <a:solidFill>
                <a:schemeClr val="accent3"/>
              </a:solidFill>
              <a:latin typeface="Wingdings"/>
              <a:ea typeface="Wingdings"/>
              <a:cs typeface="Wingdings"/>
            </a:endParaRPr>
          </a:p>
          <a:p>
            <a:r>
              <a:rPr lang="pl-PL" sz="3200" dirty="0" smtClean="0">
                <a:solidFill>
                  <a:schemeClr val="accent3"/>
                </a:solidFill>
                <a:latin typeface="Wingdings"/>
                <a:ea typeface="Wingdings"/>
                <a:cs typeface="Wingdings"/>
              </a:rPr>
              <a:t></a:t>
            </a:r>
          </a:p>
          <a:p>
            <a:endParaRPr lang="pl-PL" sz="2000" dirty="0">
              <a:solidFill>
                <a:schemeClr val="accent3"/>
              </a:solidFill>
              <a:latin typeface="Wingdings"/>
              <a:ea typeface="Wingdings"/>
              <a:cs typeface="Wingdings"/>
            </a:endParaRPr>
          </a:p>
          <a:p>
            <a:r>
              <a:rPr lang="pl-PL" sz="3200" dirty="0">
                <a:solidFill>
                  <a:schemeClr val="accent3"/>
                </a:solidFill>
                <a:latin typeface="Wingdings"/>
                <a:ea typeface="Wingdings"/>
                <a:cs typeface="Wingdings"/>
              </a:rPr>
              <a:t></a:t>
            </a:r>
          </a:p>
          <a:p>
            <a:r>
              <a:rPr lang="pl-PL" sz="3200" dirty="0">
                <a:solidFill>
                  <a:schemeClr val="accent3"/>
                </a:solidFill>
                <a:latin typeface="Wingdings"/>
                <a:ea typeface="Wingdings"/>
                <a:cs typeface="Wingdings"/>
              </a:rPr>
              <a:t></a:t>
            </a:r>
          </a:p>
          <a:p>
            <a:endParaRPr lang="pl-PL" sz="3200" dirty="0">
              <a:solidFill>
                <a:schemeClr val="accent3"/>
              </a:solidFill>
              <a:latin typeface="Wingdings"/>
              <a:ea typeface="Wingdings"/>
              <a:cs typeface="Wingdings"/>
            </a:endParaRPr>
          </a:p>
          <a:p>
            <a:endParaRPr lang="pl-PL" sz="2800" dirty="0">
              <a:solidFill>
                <a:schemeClr val="accent3"/>
              </a:solidFill>
              <a:latin typeface="Wingdings"/>
              <a:ea typeface="Wingdings"/>
              <a:cs typeface="Wingdings"/>
            </a:endParaRPr>
          </a:p>
        </p:txBody>
      </p:sp>
    </p:spTree>
    <p:extLst>
      <p:ext uri="{BB962C8B-B14F-4D97-AF65-F5344CB8AC3E}">
        <p14:creationId xmlns="" xmlns:p14="http://schemas.microsoft.com/office/powerpoint/2010/main" val="342970203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Współpraca szkoły z rodzicami</a:t>
            </a:r>
            <a:endParaRPr lang="pl-PL" dirty="0"/>
          </a:p>
        </p:txBody>
      </p:sp>
      <p:sp>
        <p:nvSpPr>
          <p:cNvPr id="3" name="Symbol zastępczy zawartości 2"/>
          <p:cNvSpPr>
            <a:spLocks noGrp="1"/>
          </p:cNvSpPr>
          <p:nvPr>
            <p:ph idx="1"/>
          </p:nvPr>
        </p:nvSpPr>
        <p:spPr/>
        <p:txBody>
          <a:bodyPr/>
          <a:lstStyle/>
          <a:p>
            <a:r>
              <a:rPr lang="pl-PL" dirty="0" smtClean="0"/>
              <a:t>Będziemy Państwa informować o tym, </a:t>
            </a:r>
            <a:br>
              <a:rPr lang="pl-PL" dirty="0" smtClean="0"/>
            </a:br>
            <a:r>
              <a:rPr lang="pl-PL" dirty="0" smtClean="0"/>
              <a:t>co robimy w temacie bezpieczeństwa cyfrowego na stronie szkoły na </a:t>
            </a:r>
            <a:r>
              <a:rPr lang="pl-PL" dirty="0" err="1" smtClean="0"/>
              <a:t>facebooku</a:t>
            </a:r>
            <a:r>
              <a:rPr lang="pl-PL" dirty="0" smtClean="0"/>
              <a:t>.</a:t>
            </a:r>
          </a:p>
          <a:p>
            <a:r>
              <a:rPr lang="pl-PL" dirty="0" smtClean="0"/>
              <a:t>Jeżeli zauważycie, że Wasze dzieci potrzebują wiedzy </a:t>
            </a:r>
            <a:br>
              <a:rPr lang="pl-PL" dirty="0" smtClean="0"/>
            </a:br>
            <a:r>
              <a:rPr lang="pl-PL" dirty="0" smtClean="0"/>
              <a:t>na jakiś temat związany ze światem cyfrowym, dajcie nam znać</a:t>
            </a:r>
          </a:p>
          <a:p>
            <a:r>
              <a:rPr lang="pl-PL" dirty="0" smtClean="0"/>
              <a:t>Jeżeli coś Was zaniepokoi, również nam o tym powiedzcie</a:t>
            </a:r>
            <a:endParaRPr lang="pl-PL" dirty="0"/>
          </a:p>
        </p:txBody>
      </p:sp>
    </p:spTree>
    <p:extLst>
      <p:ext uri="{BB962C8B-B14F-4D97-AF65-F5344CB8AC3E}">
        <p14:creationId xmlns="" xmlns:p14="http://schemas.microsoft.com/office/powerpoint/2010/main" val="2757202462"/>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p:nvPr/>
        </p:nvSpPr>
        <p:spPr>
          <a:xfrm>
            <a:off x="0" y="0"/>
            <a:ext cx="9144000" cy="6857999"/>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1089355" y="212431"/>
            <a:ext cx="8106950" cy="2091929"/>
          </a:xfrm>
          <a:prstGeom prst="rect">
            <a:avLst/>
          </a:prstGeom>
        </p:spPr>
        <p:txBody>
          <a:bodyPr vert="horz" wrap="square" lIns="0" tIns="0" rIns="0" bIns="0" rtlCol="0">
            <a:spAutoFit/>
          </a:bodyPr>
          <a:lstStyle/>
          <a:p>
            <a:pPr marL="2928" marR="0">
              <a:lnSpc>
                <a:spcPts val="5129"/>
              </a:lnSpc>
              <a:spcBef>
                <a:spcPts val="0"/>
              </a:spcBef>
              <a:spcAft>
                <a:spcPts val="0"/>
              </a:spcAft>
            </a:pPr>
            <a:r>
              <a:rPr sz="4200" b="1" dirty="0">
                <a:solidFill>
                  <a:srgbClr val="FFC000"/>
                </a:solidFill>
                <a:latin typeface="KDDLLO+Calibri-Bold"/>
                <a:cs typeface="KDDLLO+Calibri-Bold"/>
              </a:rPr>
              <a:t>Internet a dzieci i młodzież –</a:t>
            </a:r>
          </a:p>
          <a:p>
            <a:pPr marL="0" marR="0">
              <a:lnSpc>
                <a:spcPts val="5129"/>
              </a:lnSpc>
              <a:spcBef>
                <a:spcPts val="0"/>
              </a:spcBef>
              <a:spcAft>
                <a:spcPts val="0"/>
              </a:spcAft>
            </a:pPr>
            <a:r>
              <a:rPr sz="4200" b="1" dirty="0">
                <a:solidFill>
                  <a:srgbClr val="FFC000"/>
                </a:solidFill>
                <a:latin typeface="MBMOAG+Calibri-Bold"/>
                <a:cs typeface="MBMOAG+Calibri-Bold"/>
              </a:rPr>
              <a:t>prezenty a kontrola rodzicielska</a:t>
            </a:r>
          </a:p>
        </p:txBody>
      </p:sp>
      <p:sp>
        <p:nvSpPr>
          <p:cNvPr id="4" name="object 4"/>
          <p:cNvSpPr txBox="1"/>
          <p:nvPr/>
        </p:nvSpPr>
        <p:spPr>
          <a:xfrm>
            <a:off x="871118" y="1961430"/>
            <a:ext cx="8941798" cy="598629"/>
          </a:xfrm>
          <a:prstGeom prst="rect">
            <a:avLst/>
          </a:prstGeom>
        </p:spPr>
        <p:txBody>
          <a:bodyPr vert="horz" wrap="square" lIns="0" tIns="0" rIns="0" bIns="0" rtlCol="0">
            <a:spAutoFit/>
          </a:bodyPr>
          <a:lstStyle/>
          <a:p>
            <a:pPr marL="0" marR="0">
              <a:lnSpc>
                <a:spcPts val="2013"/>
              </a:lnSpc>
              <a:spcBef>
                <a:spcPts val="0"/>
              </a:spcBef>
              <a:spcAft>
                <a:spcPts val="0"/>
              </a:spcAft>
            </a:pPr>
            <a:r>
              <a:rPr sz="1800" dirty="0">
                <a:solidFill>
                  <a:srgbClr val="000000"/>
                </a:solidFill>
                <a:latin typeface="LWMORA+ArialMT"/>
                <a:cs typeface="LWMORA+ArialMT"/>
              </a:rPr>
              <a:t>Śledząc doniesienia prasowe w roku 2012, 2013, 2014 przebojem prezentów</a:t>
            </a:r>
          </a:p>
        </p:txBody>
      </p:sp>
      <p:sp>
        <p:nvSpPr>
          <p:cNvPr id="5" name="object 5"/>
          <p:cNvSpPr txBox="1"/>
          <p:nvPr/>
        </p:nvSpPr>
        <p:spPr>
          <a:xfrm>
            <a:off x="871118" y="2373440"/>
            <a:ext cx="4477001" cy="598289"/>
          </a:xfrm>
          <a:prstGeom prst="rect">
            <a:avLst/>
          </a:prstGeom>
        </p:spPr>
        <p:txBody>
          <a:bodyPr vert="horz" wrap="square" lIns="0" tIns="0" rIns="0" bIns="0" rtlCol="0">
            <a:spAutoFit/>
          </a:bodyPr>
          <a:lstStyle/>
          <a:p>
            <a:pPr marL="0" marR="0">
              <a:lnSpc>
                <a:spcPts val="2010"/>
              </a:lnSpc>
              <a:spcBef>
                <a:spcPts val="0"/>
              </a:spcBef>
              <a:spcAft>
                <a:spcPts val="0"/>
              </a:spcAft>
            </a:pPr>
            <a:r>
              <a:rPr sz="1800" dirty="0">
                <a:solidFill>
                  <a:srgbClr val="000000"/>
                </a:solidFill>
                <a:latin typeface="LWMORA+ArialMT"/>
                <a:cs typeface="LWMORA+ArialMT"/>
              </a:rPr>
              <a:t>komunijnych były </a:t>
            </a:r>
            <a:r>
              <a:rPr sz="1800" b="1" dirty="0">
                <a:solidFill>
                  <a:srgbClr val="92D050"/>
                </a:solidFill>
                <a:latin typeface="FROMKM+Arial-BoldMT"/>
                <a:cs typeface="FROMKM+Arial-BoldMT"/>
              </a:rPr>
              <a:t>tablety i smatrfony</a:t>
            </a:r>
            <a:r>
              <a:rPr sz="1800" dirty="0">
                <a:solidFill>
                  <a:srgbClr val="000000"/>
                </a:solidFill>
                <a:latin typeface="PPKIOW+ArialMT"/>
                <a:cs typeface="PPKIOW+ArialMT"/>
              </a:rPr>
              <a:t>.</a:t>
            </a:r>
          </a:p>
        </p:txBody>
      </p:sp>
      <p:sp>
        <p:nvSpPr>
          <p:cNvPr id="6" name="object 6"/>
          <p:cNvSpPr txBox="1"/>
          <p:nvPr/>
        </p:nvSpPr>
        <p:spPr>
          <a:xfrm>
            <a:off x="871118" y="3196781"/>
            <a:ext cx="7998732" cy="1421503"/>
          </a:xfrm>
          <a:prstGeom prst="rect">
            <a:avLst/>
          </a:prstGeom>
        </p:spPr>
        <p:txBody>
          <a:bodyPr vert="horz" wrap="square" lIns="0" tIns="0" rIns="0" bIns="0" rtlCol="0">
            <a:spAutoFit/>
          </a:bodyPr>
          <a:lstStyle/>
          <a:p>
            <a:pPr marL="0" marR="0">
              <a:lnSpc>
                <a:spcPts val="2010"/>
              </a:lnSpc>
              <a:spcBef>
                <a:spcPts val="0"/>
              </a:spcBef>
              <a:spcAft>
                <a:spcPts val="0"/>
              </a:spcAft>
            </a:pPr>
            <a:r>
              <a:rPr sz="1800" dirty="0">
                <a:solidFill>
                  <a:srgbClr val="000000"/>
                </a:solidFill>
                <a:latin typeface="LWMORA+ArialMT"/>
                <a:cs typeface="LWMORA+ArialMT"/>
              </a:rPr>
              <a:t>Na podstawie danych Chrześcijańskiego Magazynu Społecznego</a:t>
            </a:r>
          </a:p>
          <a:p>
            <a:pPr marL="0" marR="0">
              <a:lnSpc>
                <a:spcPts val="3241"/>
              </a:lnSpc>
              <a:spcBef>
                <a:spcPts val="0"/>
              </a:spcBef>
              <a:spcAft>
                <a:spcPts val="0"/>
              </a:spcAft>
            </a:pPr>
            <a:r>
              <a:rPr sz="1800" dirty="0">
                <a:solidFill>
                  <a:srgbClr val="000000"/>
                </a:solidFill>
                <a:latin typeface="LWMORA+ArialMT"/>
                <a:cs typeface="LWMORA+ArialMT"/>
              </a:rPr>
              <a:t>„Moja Rodzina” w 2013 roku do pierwszej komunii świętej przystąpiło</a:t>
            </a:r>
          </a:p>
          <a:p>
            <a:pPr marL="0" marR="0">
              <a:lnSpc>
                <a:spcPts val="3240"/>
              </a:lnSpc>
              <a:spcBef>
                <a:spcPts val="0"/>
              </a:spcBef>
              <a:spcAft>
                <a:spcPts val="0"/>
              </a:spcAft>
            </a:pPr>
            <a:r>
              <a:rPr sz="1800" dirty="0">
                <a:solidFill>
                  <a:srgbClr val="000000"/>
                </a:solidFill>
                <a:latin typeface="LWMORA+ArialMT"/>
                <a:cs typeface="LWMORA+ArialMT"/>
              </a:rPr>
              <a:t>około </a:t>
            </a:r>
            <a:r>
              <a:rPr sz="1800" b="1" dirty="0">
                <a:solidFill>
                  <a:srgbClr val="92D050"/>
                </a:solidFill>
                <a:latin typeface="FROMKM+Arial-BoldMT"/>
                <a:cs typeface="FROMKM+Arial-BoldMT"/>
              </a:rPr>
              <a:t>350 000  </a:t>
            </a:r>
            <a:r>
              <a:rPr sz="1800" dirty="0">
                <a:solidFill>
                  <a:srgbClr val="000000"/>
                </a:solidFill>
                <a:latin typeface="PPKIOW+ArialMT"/>
                <a:cs typeface="PPKIOW+ArialMT"/>
              </a:rPr>
              <a:t>dzieci w wieku 9 lat.</a:t>
            </a:r>
          </a:p>
        </p:txBody>
      </p:sp>
      <p:sp>
        <p:nvSpPr>
          <p:cNvPr id="7" name="object 7"/>
          <p:cNvSpPr txBox="1"/>
          <p:nvPr/>
        </p:nvSpPr>
        <p:spPr>
          <a:xfrm>
            <a:off x="871118" y="4843060"/>
            <a:ext cx="7865931" cy="598629"/>
          </a:xfrm>
          <a:prstGeom prst="rect">
            <a:avLst/>
          </a:prstGeom>
        </p:spPr>
        <p:txBody>
          <a:bodyPr vert="horz" wrap="square" lIns="0" tIns="0" rIns="0" bIns="0" rtlCol="0">
            <a:spAutoFit/>
          </a:bodyPr>
          <a:lstStyle/>
          <a:p>
            <a:pPr marL="0" marR="0">
              <a:lnSpc>
                <a:spcPts val="2013"/>
              </a:lnSpc>
              <a:spcBef>
                <a:spcPts val="0"/>
              </a:spcBef>
              <a:spcAft>
                <a:spcPts val="0"/>
              </a:spcAft>
            </a:pPr>
            <a:r>
              <a:rPr sz="1800" dirty="0">
                <a:solidFill>
                  <a:srgbClr val="000000"/>
                </a:solidFill>
                <a:latin typeface="LWMORA+ArialMT"/>
                <a:cs typeface="LWMORA+ArialMT"/>
              </a:rPr>
              <a:t>Oznacza, że dużą liczba dzieci ma bezpośredni dostęp do Internetu</a:t>
            </a:r>
          </a:p>
        </p:txBody>
      </p:sp>
      <p:sp>
        <p:nvSpPr>
          <p:cNvPr id="8" name="object 8"/>
          <p:cNvSpPr txBox="1"/>
          <p:nvPr/>
        </p:nvSpPr>
        <p:spPr>
          <a:xfrm>
            <a:off x="871118" y="5255070"/>
            <a:ext cx="3364947" cy="598289"/>
          </a:xfrm>
          <a:prstGeom prst="rect">
            <a:avLst/>
          </a:prstGeom>
        </p:spPr>
        <p:txBody>
          <a:bodyPr vert="horz" wrap="square" lIns="0" tIns="0" rIns="0" bIns="0" rtlCol="0">
            <a:spAutoFit/>
          </a:bodyPr>
          <a:lstStyle/>
          <a:p>
            <a:pPr marL="0" marR="0">
              <a:lnSpc>
                <a:spcPts val="2010"/>
              </a:lnSpc>
              <a:spcBef>
                <a:spcPts val="0"/>
              </a:spcBef>
              <a:spcAft>
                <a:spcPts val="0"/>
              </a:spcAft>
            </a:pPr>
            <a:r>
              <a:rPr sz="1800" b="1" dirty="0">
                <a:solidFill>
                  <a:srgbClr val="92D050"/>
                </a:solidFill>
                <a:latin typeface="JQQJWM+Arial-BoldMT"/>
                <a:cs typeface="JQQJWM+Arial-BoldMT"/>
              </a:rPr>
              <a:t>poza kontrolą rodzicielską.</a:t>
            </a:r>
          </a:p>
        </p:txBody>
      </p:sp>
      <p:sp>
        <p:nvSpPr>
          <p:cNvPr id="9" name="object 9"/>
          <p:cNvSpPr txBox="1"/>
          <p:nvPr/>
        </p:nvSpPr>
        <p:spPr>
          <a:xfrm>
            <a:off x="8767826" y="6400777"/>
            <a:ext cx="382346" cy="414635"/>
          </a:xfrm>
          <a:prstGeom prst="rect">
            <a:avLst/>
          </a:prstGeom>
        </p:spPr>
        <p:txBody>
          <a:bodyPr vert="horz" wrap="square" lIns="0" tIns="0" rIns="0" bIns="0" rtlCol="0">
            <a:spAutoFit/>
          </a:bodyPr>
          <a:lstStyle/>
          <a:p>
            <a:pPr marL="0" marR="0">
              <a:lnSpc>
                <a:spcPts val="1464"/>
              </a:lnSpc>
              <a:spcBef>
                <a:spcPts val="0"/>
              </a:spcBef>
              <a:spcAft>
                <a:spcPts val="0"/>
              </a:spcAft>
            </a:pPr>
            <a:r>
              <a:rPr sz="1200" dirty="0">
                <a:solidFill>
                  <a:srgbClr val="83CD27"/>
                </a:solidFill>
                <a:latin typeface="SVDMMQ+Calibri"/>
                <a:cs typeface="SVDMMQ+Calibri"/>
              </a:rPr>
              <a:t>10</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p:nvPr/>
        </p:nvSpPr>
        <p:spPr>
          <a:xfrm>
            <a:off x="0" y="0"/>
            <a:ext cx="9144000" cy="6857999"/>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1531366" y="532471"/>
            <a:ext cx="7088078" cy="1451595"/>
          </a:xfrm>
          <a:prstGeom prst="rect">
            <a:avLst/>
          </a:prstGeom>
        </p:spPr>
        <p:txBody>
          <a:bodyPr vert="horz" wrap="square" lIns="0" tIns="0" rIns="0" bIns="0" rtlCol="0">
            <a:spAutoFit/>
          </a:bodyPr>
          <a:lstStyle/>
          <a:p>
            <a:pPr marL="0" marR="0">
              <a:lnSpc>
                <a:spcPts val="5129"/>
              </a:lnSpc>
              <a:spcBef>
                <a:spcPts val="0"/>
              </a:spcBef>
              <a:spcAft>
                <a:spcPts val="0"/>
              </a:spcAft>
            </a:pPr>
            <a:r>
              <a:rPr sz="4200" b="1" dirty="0">
                <a:solidFill>
                  <a:srgbClr val="FFC000"/>
                </a:solidFill>
                <a:latin typeface="KDDLLO+Calibri-Bold"/>
                <a:cs typeface="KDDLLO+Calibri-Bold"/>
              </a:rPr>
              <a:t>Urządzenia mobilne a dzieci</a:t>
            </a:r>
          </a:p>
        </p:txBody>
      </p:sp>
      <p:sp>
        <p:nvSpPr>
          <p:cNvPr id="4" name="object 4"/>
          <p:cNvSpPr txBox="1"/>
          <p:nvPr/>
        </p:nvSpPr>
        <p:spPr>
          <a:xfrm>
            <a:off x="628192" y="1784543"/>
            <a:ext cx="469675" cy="663971"/>
          </a:xfrm>
          <a:prstGeom prst="rect">
            <a:avLst/>
          </a:prstGeom>
        </p:spPr>
        <p:txBody>
          <a:bodyPr vert="horz" wrap="square" lIns="0" tIns="0" rIns="0" bIns="0" rtlCol="0">
            <a:spAutoFit/>
          </a:bodyPr>
          <a:lstStyle/>
          <a:p>
            <a:pPr marL="0" marR="0">
              <a:lnSpc>
                <a:spcPts val="2228"/>
              </a:lnSpc>
              <a:spcBef>
                <a:spcPts val="0"/>
              </a:spcBef>
              <a:spcAft>
                <a:spcPts val="0"/>
              </a:spcAft>
            </a:pPr>
            <a:r>
              <a:rPr sz="2000" dirty="0">
                <a:solidFill>
                  <a:srgbClr val="92D050"/>
                </a:solidFill>
                <a:latin typeface="LWMORA+ArialMT"/>
                <a:cs typeface="LWMORA+ArialMT"/>
              </a:rPr>
              <a:t>•</a:t>
            </a:r>
          </a:p>
        </p:txBody>
      </p:sp>
      <p:sp>
        <p:nvSpPr>
          <p:cNvPr id="5" name="object 5"/>
          <p:cNvSpPr txBox="1"/>
          <p:nvPr/>
        </p:nvSpPr>
        <p:spPr>
          <a:xfrm>
            <a:off x="972616" y="1806617"/>
            <a:ext cx="8844943" cy="598629"/>
          </a:xfrm>
          <a:prstGeom prst="rect">
            <a:avLst/>
          </a:prstGeom>
        </p:spPr>
        <p:txBody>
          <a:bodyPr vert="horz" wrap="square" lIns="0" tIns="0" rIns="0" bIns="0" rtlCol="0">
            <a:spAutoFit/>
          </a:bodyPr>
          <a:lstStyle/>
          <a:p>
            <a:pPr marL="0" marR="0">
              <a:lnSpc>
                <a:spcPts val="2013"/>
              </a:lnSpc>
              <a:spcBef>
                <a:spcPts val="0"/>
              </a:spcBef>
              <a:spcAft>
                <a:spcPts val="0"/>
              </a:spcAft>
            </a:pPr>
            <a:r>
              <a:rPr sz="1800" b="1" dirty="0">
                <a:solidFill>
                  <a:srgbClr val="92D050"/>
                </a:solidFill>
                <a:latin typeface="FROMKM+Arial-BoldMT"/>
                <a:cs typeface="FROMKM+Arial-BoldMT"/>
              </a:rPr>
              <a:t>64% </a:t>
            </a:r>
            <a:r>
              <a:rPr sz="1800" dirty="0">
                <a:solidFill>
                  <a:srgbClr val="000000"/>
                </a:solidFill>
                <a:latin typeface="LWMORA+ArialMT"/>
                <a:cs typeface="LWMORA+ArialMT"/>
              </a:rPr>
              <a:t>dzieci w wieku od 6 miesięcy do 6,5 lat korzysta z urządzeń mobilnych,</a:t>
            </a:r>
          </a:p>
        </p:txBody>
      </p:sp>
      <p:sp>
        <p:nvSpPr>
          <p:cNvPr id="6" name="object 6"/>
          <p:cNvSpPr txBox="1"/>
          <p:nvPr/>
        </p:nvSpPr>
        <p:spPr>
          <a:xfrm>
            <a:off x="972616" y="2218627"/>
            <a:ext cx="802803" cy="598289"/>
          </a:xfrm>
          <a:prstGeom prst="rect">
            <a:avLst/>
          </a:prstGeom>
        </p:spPr>
        <p:txBody>
          <a:bodyPr vert="horz" wrap="square" lIns="0" tIns="0" rIns="0" bIns="0" rtlCol="0">
            <a:spAutoFit/>
          </a:bodyPr>
          <a:lstStyle/>
          <a:p>
            <a:pPr marL="0" marR="0">
              <a:lnSpc>
                <a:spcPts val="2010"/>
              </a:lnSpc>
              <a:spcBef>
                <a:spcPts val="0"/>
              </a:spcBef>
              <a:spcAft>
                <a:spcPts val="0"/>
              </a:spcAft>
            </a:pPr>
            <a:r>
              <a:rPr sz="1800" dirty="0">
                <a:solidFill>
                  <a:srgbClr val="000000"/>
                </a:solidFill>
                <a:latin typeface="PPKIOW+ArialMT"/>
                <a:cs typeface="PPKIOW+ArialMT"/>
              </a:rPr>
              <a:t>25%</a:t>
            </a:r>
          </a:p>
        </p:txBody>
      </p:sp>
      <p:sp>
        <p:nvSpPr>
          <p:cNvPr id="7" name="object 7"/>
          <p:cNvSpPr txBox="1"/>
          <p:nvPr/>
        </p:nvSpPr>
        <p:spPr>
          <a:xfrm>
            <a:off x="1494155" y="2218627"/>
            <a:ext cx="1645043" cy="598289"/>
          </a:xfrm>
          <a:prstGeom prst="rect">
            <a:avLst/>
          </a:prstGeom>
        </p:spPr>
        <p:txBody>
          <a:bodyPr vert="horz" wrap="square" lIns="0" tIns="0" rIns="0" bIns="0" rtlCol="0">
            <a:spAutoFit/>
          </a:bodyPr>
          <a:lstStyle/>
          <a:p>
            <a:pPr marL="0" marR="0">
              <a:lnSpc>
                <a:spcPts val="2010"/>
              </a:lnSpc>
              <a:spcBef>
                <a:spcPts val="0"/>
              </a:spcBef>
              <a:spcAft>
                <a:spcPts val="0"/>
              </a:spcAft>
            </a:pPr>
            <a:r>
              <a:rPr sz="1800" dirty="0">
                <a:solidFill>
                  <a:srgbClr val="000000"/>
                </a:solidFill>
                <a:latin typeface="PPKIOW+ArialMT"/>
                <a:cs typeface="PPKIOW+ArialMT"/>
              </a:rPr>
              <a:t>- codziennie,</a:t>
            </a:r>
          </a:p>
        </p:txBody>
      </p:sp>
      <p:sp>
        <p:nvSpPr>
          <p:cNvPr id="8" name="object 8"/>
          <p:cNvSpPr txBox="1"/>
          <p:nvPr/>
        </p:nvSpPr>
        <p:spPr>
          <a:xfrm>
            <a:off x="628192" y="2607757"/>
            <a:ext cx="469675" cy="1487501"/>
          </a:xfrm>
          <a:prstGeom prst="rect">
            <a:avLst/>
          </a:prstGeom>
        </p:spPr>
        <p:txBody>
          <a:bodyPr vert="horz" wrap="square" lIns="0" tIns="0" rIns="0" bIns="0" rtlCol="0">
            <a:spAutoFit/>
          </a:bodyPr>
          <a:lstStyle/>
          <a:p>
            <a:pPr marL="0" marR="0">
              <a:lnSpc>
                <a:spcPts val="2228"/>
              </a:lnSpc>
              <a:spcBef>
                <a:spcPts val="0"/>
              </a:spcBef>
              <a:spcAft>
                <a:spcPts val="0"/>
              </a:spcAft>
            </a:pPr>
            <a:r>
              <a:rPr sz="2000" dirty="0">
                <a:solidFill>
                  <a:srgbClr val="92D050"/>
                </a:solidFill>
                <a:latin typeface="LWMORA+ArialMT"/>
                <a:cs typeface="LWMORA+ArialMT"/>
              </a:rPr>
              <a:t>•</a:t>
            </a:r>
          </a:p>
          <a:p>
            <a:pPr marL="0" marR="0">
              <a:lnSpc>
                <a:spcPts val="3242"/>
              </a:lnSpc>
              <a:spcBef>
                <a:spcPts val="0"/>
              </a:spcBef>
              <a:spcAft>
                <a:spcPts val="0"/>
              </a:spcAft>
            </a:pPr>
            <a:r>
              <a:rPr sz="2000" dirty="0">
                <a:solidFill>
                  <a:srgbClr val="92D050"/>
                </a:solidFill>
                <a:latin typeface="LWMORA+ArialMT"/>
                <a:cs typeface="LWMORA+ArialMT"/>
              </a:rPr>
              <a:t>•</a:t>
            </a:r>
          </a:p>
          <a:p>
            <a:pPr marL="0" marR="0">
              <a:lnSpc>
                <a:spcPts val="3241"/>
              </a:lnSpc>
              <a:spcBef>
                <a:spcPts val="0"/>
              </a:spcBef>
              <a:spcAft>
                <a:spcPts val="0"/>
              </a:spcAft>
            </a:pPr>
            <a:r>
              <a:rPr sz="2000" dirty="0">
                <a:solidFill>
                  <a:srgbClr val="92D050"/>
                </a:solidFill>
                <a:latin typeface="LWMORA+ArialMT"/>
                <a:cs typeface="LWMORA+ArialMT"/>
              </a:rPr>
              <a:t>•</a:t>
            </a:r>
          </a:p>
        </p:txBody>
      </p:sp>
      <p:sp>
        <p:nvSpPr>
          <p:cNvPr id="9" name="object 9"/>
          <p:cNvSpPr txBox="1"/>
          <p:nvPr/>
        </p:nvSpPr>
        <p:spPr>
          <a:xfrm>
            <a:off x="972616" y="2629831"/>
            <a:ext cx="5577341" cy="598629"/>
          </a:xfrm>
          <a:prstGeom prst="rect">
            <a:avLst/>
          </a:prstGeom>
        </p:spPr>
        <p:txBody>
          <a:bodyPr vert="horz" wrap="square" lIns="0" tIns="0" rIns="0" bIns="0" rtlCol="0">
            <a:spAutoFit/>
          </a:bodyPr>
          <a:lstStyle/>
          <a:p>
            <a:pPr marL="0" marR="0">
              <a:lnSpc>
                <a:spcPts val="2013"/>
              </a:lnSpc>
              <a:spcBef>
                <a:spcPts val="0"/>
              </a:spcBef>
              <a:spcAft>
                <a:spcPts val="0"/>
              </a:spcAft>
            </a:pPr>
            <a:r>
              <a:rPr sz="1800" b="1" dirty="0">
                <a:solidFill>
                  <a:srgbClr val="92D050"/>
                </a:solidFill>
                <a:latin typeface="FROMKM+Arial-BoldMT"/>
                <a:cs typeface="FROMKM+Arial-BoldMT"/>
              </a:rPr>
              <a:t>26% </a:t>
            </a:r>
            <a:r>
              <a:rPr sz="1800" dirty="0">
                <a:solidFill>
                  <a:srgbClr val="000000"/>
                </a:solidFill>
                <a:latin typeface="LWMORA+ArialMT"/>
                <a:cs typeface="LWMORA+ArialMT"/>
              </a:rPr>
              <a:t>dzieci posiada własne urządzenie mobilne,</a:t>
            </a:r>
          </a:p>
        </p:txBody>
      </p:sp>
      <p:sp>
        <p:nvSpPr>
          <p:cNvPr id="10" name="object 10"/>
          <p:cNvSpPr txBox="1"/>
          <p:nvPr/>
        </p:nvSpPr>
        <p:spPr>
          <a:xfrm>
            <a:off x="972616" y="3041968"/>
            <a:ext cx="8469829" cy="1421503"/>
          </a:xfrm>
          <a:prstGeom prst="rect">
            <a:avLst/>
          </a:prstGeom>
        </p:spPr>
        <p:txBody>
          <a:bodyPr vert="horz" wrap="square" lIns="0" tIns="0" rIns="0" bIns="0" rtlCol="0">
            <a:spAutoFit/>
          </a:bodyPr>
          <a:lstStyle/>
          <a:p>
            <a:pPr marL="0" marR="0">
              <a:lnSpc>
                <a:spcPts val="2010"/>
              </a:lnSpc>
              <a:spcBef>
                <a:spcPts val="0"/>
              </a:spcBef>
              <a:spcAft>
                <a:spcPts val="0"/>
              </a:spcAft>
            </a:pPr>
            <a:r>
              <a:rPr sz="1800" dirty="0">
                <a:solidFill>
                  <a:srgbClr val="000000"/>
                </a:solidFill>
                <a:latin typeface="LWMORA+ArialMT"/>
                <a:cs typeface="LWMORA+ArialMT"/>
              </a:rPr>
              <a:t>79% dzieci ogląda filmy, a 62% gra na smartfonie lub tablecie,</a:t>
            </a:r>
          </a:p>
          <a:p>
            <a:pPr marL="0" marR="0">
              <a:lnSpc>
                <a:spcPts val="3241"/>
              </a:lnSpc>
              <a:spcBef>
                <a:spcPts val="0"/>
              </a:spcBef>
              <a:spcAft>
                <a:spcPts val="0"/>
              </a:spcAft>
            </a:pPr>
            <a:r>
              <a:rPr sz="1800" dirty="0">
                <a:solidFill>
                  <a:srgbClr val="000000"/>
                </a:solidFill>
                <a:latin typeface="LWMORA+ArialMT"/>
                <a:cs typeface="LWMORA+ArialMT"/>
              </a:rPr>
              <a:t>63% dzieci zdarzyło się bawić smartfonem lub tabletem bez konkretnego</a:t>
            </a:r>
          </a:p>
          <a:p>
            <a:pPr marL="0" marR="0">
              <a:lnSpc>
                <a:spcPts val="3240"/>
              </a:lnSpc>
              <a:spcBef>
                <a:spcPts val="0"/>
              </a:spcBef>
              <a:spcAft>
                <a:spcPts val="0"/>
              </a:spcAft>
            </a:pPr>
            <a:r>
              <a:rPr sz="1800" dirty="0">
                <a:solidFill>
                  <a:srgbClr val="000000"/>
                </a:solidFill>
                <a:latin typeface="PPKIOW+ArialMT"/>
                <a:cs typeface="PPKIOW+ArialMT"/>
              </a:rPr>
              <a:t>celu,</a:t>
            </a:r>
          </a:p>
        </p:txBody>
      </p:sp>
      <p:sp>
        <p:nvSpPr>
          <p:cNvPr id="11" name="object 11"/>
          <p:cNvSpPr txBox="1"/>
          <p:nvPr/>
        </p:nvSpPr>
        <p:spPr>
          <a:xfrm>
            <a:off x="628192" y="4254842"/>
            <a:ext cx="469569" cy="663630"/>
          </a:xfrm>
          <a:prstGeom prst="rect">
            <a:avLst/>
          </a:prstGeom>
        </p:spPr>
        <p:txBody>
          <a:bodyPr vert="horz" wrap="square" lIns="0" tIns="0" rIns="0" bIns="0" rtlCol="0">
            <a:spAutoFit/>
          </a:bodyPr>
          <a:lstStyle/>
          <a:p>
            <a:pPr marL="0" marR="0">
              <a:lnSpc>
                <a:spcPts val="2225"/>
              </a:lnSpc>
              <a:spcBef>
                <a:spcPts val="0"/>
              </a:spcBef>
              <a:spcAft>
                <a:spcPts val="0"/>
              </a:spcAft>
            </a:pPr>
            <a:r>
              <a:rPr sz="2000" dirty="0">
                <a:solidFill>
                  <a:srgbClr val="92D050"/>
                </a:solidFill>
                <a:latin typeface="LWMORA+ArialMT"/>
                <a:cs typeface="LWMORA+ArialMT"/>
              </a:rPr>
              <a:t>•</a:t>
            </a:r>
          </a:p>
        </p:txBody>
      </p:sp>
      <p:sp>
        <p:nvSpPr>
          <p:cNvPr id="12" name="object 12"/>
          <p:cNvSpPr txBox="1"/>
          <p:nvPr/>
        </p:nvSpPr>
        <p:spPr>
          <a:xfrm>
            <a:off x="972616" y="4276916"/>
            <a:ext cx="8753708" cy="1421630"/>
          </a:xfrm>
          <a:prstGeom prst="rect">
            <a:avLst/>
          </a:prstGeom>
        </p:spPr>
        <p:txBody>
          <a:bodyPr vert="horz" wrap="square" lIns="0" tIns="0" rIns="0" bIns="0" rtlCol="0">
            <a:spAutoFit/>
          </a:bodyPr>
          <a:lstStyle/>
          <a:p>
            <a:pPr marL="0" marR="0">
              <a:lnSpc>
                <a:spcPts val="2010"/>
              </a:lnSpc>
              <a:spcBef>
                <a:spcPts val="0"/>
              </a:spcBef>
              <a:spcAft>
                <a:spcPts val="0"/>
              </a:spcAft>
            </a:pPr>
            <a:r>
              <a:rPr sz="1800" dirty="0">
                <a:solidFill>
                  <a:srgbClr val="000000"/>
                </a:solidFill>
                <a:latin typeface="LWMORA+ArialMT"/>
                <a:cs typeface="LWMORA+ArialMT"/>
              </a:rPr>
              <a:t>69% rodziców udostępnia dzieciom urządzenia mobilne, kiedy muszą zająć</a:t>
            </a:r>
          </a:p>
          <a:p>
            <a:pPr marL="0" marR="0">
              <a:lnSpc>
                <a:spcPts val="3240"/>
              </a:lnSpc>
              <a:spcBef>
                <a:spcPts val="0"/>
              </a:spcBef>
              <a:spcAft>
                <a:spcPts val="0"/>
              </a:spcAft>
            </a:pPr>
            <a:r>
              <a:rPr sz="1800" dirty="0">
                <a:solidFill>
                  <a:srgbClr val="000000"/>
                </a:solidFill>
                <a:latin typeface="LWMORA+ArialMT"/>
                <a:cs typeface="LWMORA+ArialMT"/>
              </a:rPr>
              <a:t>się własnymi sprawami, 49% rodziców stosuje to jako rodzaj nagrody dla</a:t>
            </a:r>
          </a:p>
          <a:p>
            <a:pPr marL="0" marR="0">
              <a:lnSpc>
                <a:spcPts val="3242"/>
              </a:lnSpc>
              <a:spcBef>
                <a:spcPts val="0"/>
              </a:spcBef>
              <a:spcAft>
                <a:spcPts val="0"/>
              </a:spcAft>
            </a:pPr>
            <a:r>
              <a:rPr sz="1800" dirty="0">
                <a:solidFill>
                  <a:srgbClr val="000000"/>
                </a:solidFill>
                <a:latin typeface="PPKIOW+ArialMT"/>
                <a:cs typeface="PPKIOW+ArialMT"/>
              </a:rPr>
              <a:t>dziecka, </a:t>
            </a:r>
            <a:r>
              <a:rPr sz="1800" b="1" dirty="0">
                <a:solidFill>
                  <a:srgbClr val="FF0000"/>
                </a:solidFill>
                <a:latin typeface="FROMKM+Arial-BoldMT"/>
                <a:cs typeface="FROMKM+Arial-BoldMT"/>
              </a:rPr>
              <a:t>19% </a:t>
            </a:r>
            <a:r>
              <a:rPr sz="1800" dirty="0">
                <a:solidFill>
                  <a:srgbClr val="000000"/>
                </a:solidFill>
                <a:latin typeface="LWMORA+ArialMT"/>
                <a:cs typeface="LWMORA+ArialMT"/>
              </a:rPr>
              <a:t>aby dziecko zjadło, </a:t>
            </a:r>
            <a:r>
              <a:rPr sz="1800" b="1" dirty="0">
                <a:solidFill>
                  <a:srgbClr val="FF0000"/>
                </a:solidFill>
                <a:latin typeface="FROMKM+Arial-BoldMT"/>
                <a:cs typeface="FROMKM+Arial-BoldMT"/>
              </a:rPr>
              <a:t>15% </a:t>
            </a:r>
            <a:r>
              <a:rPr sz="1800" dirty="0">
                <a:solidFill>
                  <a:srgbClr val="000000"/>
                </a:solidFill>
                <a:latin typeface="LWMORA+ArialMT"/>
                <a:cs typeface="LWMORA+ArialMT"/>
              </a:rPr>
              <a:t>aby ułatwić dziecku zasypianie.</a:t>
            </a:r>
          </a:p>
        </p:txBody>
      </p:sp>
      <p:sp>
        <p:nvSpPr>
          <p:cNvPr id="13" name="object 13"/>
          <p:cNvSpPr txBox="1"/>
          <p:nvPr/>
        </p:nvSpPr>
        <p:spPr>
          <a:xfrm>
            <a:off x="386791" y="5741323"/>
            <a:ext cx="9277415" cy="398859"/>
          </a:xfrm>
          <a:prstGeom prst="rect">
            <a:avLst/>
          </a:prstGeom>
        </p:spPr>
        <p:txBody>
          <a:bodyPr vert="horz" wrap="square" lIns="0" tIns="0" rIns="0" bIns="0" rtlCol="0">
            <a:spAutoFit/>
          </a:bodyPr>
          <a:lstStyle/>
          <a:p>
            <a:pPr marL="0" marR="0">
              <a:lnSpc>
                <a:spcPts val="1340"/>
              </a:lnSpc>
              <a:spcBef>
                <a:spcPts val="0"/>
              </a:spcBef>
              <a:spcAft>
                <a:spcPts val="0"/>
              </a:spcAft>
            </a:pPr>
            <a:r>
              <a:rPr sz="1200" dirty="0">
                <a:solidFill>
                  <a:srgbClr val="000000"/>
                </a:solidFill>
                <a:latin typeface="LWMORA+ArialMT"/>
                <a:cs typeface="LWMORA+ArialMT"/>
              </a:rPr>
              <a:t>Raport z badania „Korzystanie z urządzeń mobilnych przez małe dzieci w Polsce” </a:t>
            </a:r>
            <a:r>
              <a:rPr sz="1200" dirty="0">
                <a:solidFill>
                  <a:srgbClr val="000000"/>
                </a:solidFill>
                <a:latin typeface="PPKIOW+ArialMT"/>
                <a:cs typeface="PPKIOW+ArialMT"/>
              </a:rPr>
              <a:t>Millward Brown Polska dla FDN, 2015</a:t>
            </a:r>
          </a:p>
        </p:txBody>
      </p:sp>
      <p:sp>
        <p:nvSpPr>
          <p:cNvPr id="14" name="object 14"/>
          <p:cNvSpPr txBox="1"/>
          <p:nvPr/>
        </p:nvSpPr>
        <p:spPr>
          <a:xfrm>
            <a:off x="8767826" y="6400777"/>
            <a:ext cx="382346" cy="414635"/>
          </a:xfrm>
          <a:prstGeom prst="rect">
            <a:avLst/>
          </a:prstGeom>
        </p:spPr>
        <p:txBody>
          <a:bodyPr vert="horz" wrap="square" lIns="0" tIns="0" rIns="0" bIns="0" rtlCol="0">
            <a:spAutoFit/>
          </a:bodyPr>
          <a:lstStyle/>
          <a:p>
            <a:pPr marL="0" marR="0">
              <a:lnSpc>
                <a:spcPts val="1464"/>
              </a:lnSpc>
              <a:spcBef>
                <a:spcPts val="0"/>
              </a:spcBef>
              <a:spcAft>
                <a:spcPts val="0"/>
              </a:spcAft>
            </a:pPr>
            <a:r>
              <a:rPr sz="1200" dirty="0">
                <a:solidFill>
                  <a:srgbClr val="83CD27"/>
                </a:solidFill>
                <a:latin typeface="SVDMMQ+Calibri"/>
                <a:cs typeface="SVDMMQ+Calibri"/>
              </a:rPr>
              <a:t>11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p:nvPr/>
        </p:nvSpPr>
        <p:spPr>
          <a:xfrm>
            <a:off x="0" y="0"/>
            <a:ext cx="9144000" cy="6857999"/>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1531366" y="532471"/>
            <a:ext cx="7088078" cy="1451595"/>
          </a:xfrm>
          <a:prstGeom prst="rect">
            <a:avLst/>
          </a:prstGeom>
        </p:spPr>
        <p:txBody>
          <a:bodyPr vert="horz" wrap="square" lIns="0" tIns="0" rIns="0" bIns="0" rtlCol="0">
            <a:spAutoFit/>
          </a:bodyPr>
          <a:lstStyle/>
          <a:p>
            <a:pPr marL="0" marR="0">
              <a:lnSpc>
                <a:spcPts val="5129"/>
              </a:lnSpc>
              <a:spcBef>
                <a:spcPts val="0"/>
              </a:spcBef>
              <a:spcAft>
                <a:spcPts val="0"/>
              </a:spcAft>
            </a:pPr>
            <a:r>
              <a:rPr sz="4200" b="1" dirty="0">
                <a:solidFill>
                  <a:srgbClr val="FFC000"/>
                </a:solidFill>
                <a:latin typeface="KDDLLO+Calibri-Bold"/>
                <a:cs typeface="KDDLLO+Calibri-Bold"/>
              </a:rPr>
              <a:t>Urządzenia mobilne a dzieci</a:t>
            </a:r>
          </a:p>
        </p:txBody>
      </p:sp>
      <p:sp>
        <p:nvSpPr>
          <p:cNvPr id="4" name="object 4"/>
          <p:cNvSpPr txBox="1"/>
          <p:nvPr/>
        </p:nvSpPr>
        <p:spPr>
          <a:xfrm>
            <a:off x="588568" y="1619846"/>
            <a:ext cx="469675" cy="3133591"/>
          </a:xfrm>
          <a:prstGeom prst="rect">
            <a:avLst/>
          </a:prstGeom>
        </p:spPr>
        <p:txBody>
          <a:bodyPr vert="horz" wrap="square" lIns="0" tIns="0" rIns="0" bIns="0" rtlCol="0">
            <a:spAutoFit/>
          </a:bodyPr>
          <a:lstStyle/>
          <a:p>
            <a:pPr marL="0" marR="0">
              <a:lnSpc>
                <a:spcPts val="2225"/>
              </a:lnSpc>
              <a:spcBef>
                <a:spcPts val="0"/>
              </a:spcBef>
              <a:spcAft>
                <a:spcPts val="0"/>
              </a:spcAft>
            </a:pPr>
            <a:r>
              <a:rPr sz="2000" dirty="0">
                <a:solidFill>
                  <a:srgbClr val="92D050"/>
                </a:solidFill>
                <a:latin typeface="LWMORA+ArialMT"/>
                <a:cs typeface="LWMORA+ArialMT"/>
              </a:rPr>
              <a:t>•</a:t>
            </a:r>
          </a:p>
          <a:p>
            <a:pPr marL="0" marR="0">
              <a:lnSpc>
                <a:spcPts val="6483"/>
              </a:lnSpc>
              <a:spcBef>
                <a:spcPts val="0"/>
              </a:spcBef>
              <a:spcAft>
                <a:spcPts val="0"/>
              </a:spcAft>
            </a:pPr>
            <a:r>
              <a:rPr sz="2000" dirty="0">
                <a:solidFill>
                  <a:srgbClr val="92D050"/>
                </a:solidFill>
                <a:latin typeface="LWMORA+ArialMT"/>
                <a:cs typeface="LWMORA+ArialMT"/>
              </a:rPr>
              <a:t>•</a:t>
            </a:r>
          </a:p>
          <a:p>
            <a:pPr marL="0" marR="0">
              <a:lnSpc>
                <a:spcPts val="6482"/>
              </a:lnSpc>
              <a:spcBef>
                <a:spcPts val="0"/>
              </a:spcBef>
              <a:spcAft>
                <a:spcPts val="0"/>
              </a:spcAft>
            </a:pPr>
            <a:r>
              <a:rPr sz="2000" dirty="0">
                <a:solidFill>
                  <a:srgbClr val="92D050"/>
                </a:solidFill>
                <a:latin typeface="LWMORA+ArialMT"/>
                <a:cs typeface="LWMORA+ArialMT"/>
              </a:rPr>
              <a:t>•</a:t>
            </a:r>
          </a:p>
          <a:p>
            <a:pPr marL="0" marR="0">
              <a:lnSpc>
                <a:spcPts val="6482"/>
              </a:lnSpc>
              <a:spcBef>
                <a:spcPts val="0"/>
              </a:spcBef>
              <a:spcAft>
                <a:spcPts val="0"/>
              </a:spcAft>
            </a:pPr>
            <a:r>
              <a:rPr sz="2000" dirty="0">
                <a:solidFill>
                  <a:srgbClr val="92D050"/>
                </a:solidFill>
                <a:latin typeface="LWMORA+ArialMT"/>
                <a:cs typeface="LWMORA+ArialMT"/>
              </a:rPr>
              <a:t>•</a:t>
            </a:r>
          </a:p>
        </p:txBody>
      </p:sp>
      <p:sp>
        <p:nvSpPr>
          <p:cNvPr id="5" name="object 5"/>
          <p:cNvSpPr txBox="1"/>
          <p:nvPr/>
        </p:nvSpPr>
        <p:spPr>
          <a:xfrm>
            <a:off x="932992" y="1641920"/>
            <a:ext cx="8560326" cy="1833364"/>
          </a:xfrm>
          <a:prstGeom prst="rect">
            <a:avLst/>
          </a:prstGeom>
        </p:spPr>
        <p:txBody>
          <a:bodyPr vert="horz" wrap="square" lIns="0" tIns="0" rIns="0" bIns="0" rtlCol="0">
            <a:spAutoFit/>
          </a:bodyPr>
          <a:lstStyle/>
          <a:p>
            <a:pPr marL="0" marR="0">
              <a:lnSpc>
                <a:spcPts val="2010"/>
              </a:lnSpc>
              <a:spcBef>
                <a:spcPts val="0"/>
              </a:spcBef>
              <a:spcAft>
                <a:spcPts val="0"/>
              </a:spcAft>
            </a:pPr>
            <a:r>
              <a:rPr sz="1800" dirty="0">
                <a:solidFill>
                  <a:srgbClr val="000000"/>
                </a:solidFill>
                <a:latin typeface="LWMORA+ArialMT"/>
                <a:cs typeface="LWMORA+ArialMT"/>
              </a:rPr>
              <a:t>Wg zaleceń Amerykańskiej Akademii Pediatrii (AAP) dzieci p</a:t>
            </a:r>
            <a:r>
              <a:rPr sz="1800" b="1" dirty="0">
                <a:solidFill>
                  <a:srgbClr val="92D050"/>
                </a:solidFill>
                <a:latin typeface="JQQJWM+Arial-BoldMT"/>
                <a:cs typeface="JQQJWM+Arial-BoldMT"/>
              </a:rPr>
              <a:t>oniżej 2 r. ż.</a:t>
            </a:r>
          </a:p>
          <a:p>
            <a:pPr marL="0" marR="0">
              <a:lnSpc>
                <a:spcPts val="3240"/>
              </a:lnSpc>
              <a:spcBef>
                <a:spcPts val="0"/>
              </a:spcBef>
              <a:spcAft>
                <a:spcPts val="0"/>
              </a:spcAft>
            </a:pPr>
            <a:r>
              <a:rPr sz="1800" b="1" dirty="0">
                <a:solidFill>
                  <a:srgbClr val="92D050"/>
                </a:solidFill>
                <a:latin typeface="FROMKM+Arial-BoldMT"/>
                <a:cs typeface="FROMKM+Arial-BoldMT"/>
              </a:rPr>
              <a:t>nie powinny </a:t>
            </a:r>
            <a:r>
              <a:rPr sz="1800" dirty="0">
                <a:solidFill>
                  <a:srgbClr val="000000"/>
                </a:solidFill>
                <a:latin typeface="LWMORA+ArialMT"/>
                <a:cs typeface="LWMORA+ArialMT"/>
              </a:rPr>
              <a:t>mieć żadnego kontaktu z urządzeniami mobilnymi (1) .</a:t>
            </a:r>
          </a:p>
          <a:p>
            <a:pPr marL="0" marR="0">
              <a:lnSpc>
                <a:spcPts val="3242"/>
              </a:lnSpc>
              <a:spcBef>
                <a:spcPts val="0"/>
              </a:spcBef>
              <a:spcAft>
                <a:spcPts val="0"/>
              </a:spcAft>
            </a:pPr>
            <a:r>
              <a:rPr sz="1800" dirty="0">
                <a:solidFill>
                  <a:srgbClr val="000000"/>
                </a:solidFill>
                <a:latin typeface="LWMORA+ArialMT"/>
                <a:cs typeface="LWMORA+ArialMT"/>
              </a:rPr>
              <a:t>AAP ostrzega również, że nadmierne korzystanie z tego typu urządzeń</a:t>
            </a:r>
          </a:p>
          <a:p>
            <a:pPr marL="0" marR="0">
              <a:lnSpc>
                <a:spcPts val="3241"/>
              </a:lnSpc>
              <a:spcBef>
                <a:spcPts val="0"/>
              </a:spcBef>
              <a:spcAft>
                <a:spcPts val="0"/>
              </a:spcAft>
            </a:pPr>
            <a:r>
              <a:rPr sz="1800" dirty="0">
                <a:solidFill>
                  <a:srgbClr val="000000"/>
                </a:solidFill>
                <a:latin typeface="LWMORA+ArialMT"/>
                <a:cs typeface="LWMORA+ArialMT"/>
              </a:rPr>
              <a:t>może prowadzić do kłopotów:</a:t>
            </a:r>
          </a:p>
        </p:txBody>
      </p:sp>
      <p:sp>
        <p:nvSpPr>
          <p:cNvPr id="6" name="object 6"/>
          <p:cNvSpPr txBox="1"/>
          <p:nvPr/>
        </p:nvSpPr>
        <p:spPr>
          <a:xfrm>
            <a:off x="932992" y="3288475"/>
            <a:ext cx="8419916" cy="1010150"/>
          </a:xfrm>
          <a:prstGeom prst="rect">
            <a:avLst/>
          </a:prstGeom>
        </p:spPr>
        <p:txBody>
          <a:bodyPr vert="horz" wrap="square" lIns="0" tIns="0" rIns="0" bIns="0" rtlCol="0">
            <a:spAutoFit/>
          </a:bodyPr>
          <a:lstStyle/>
          <a:p>
            <a:pPr marL="0" marR="0">
              <a:lnSpc>
                <a:spcPts val="2010"/>
              </a:lnSpc>
              <a:spcBef>
                <a:spcPts val="0"/>
              </a:spcBef>
              <a:spcAft>
                <a:spcPts val="0"/>
              </a:spcAft>
            </a:pPr>
            <a:r>
              <a:rPr sz="1800" dirty="0">
                <a:solidFill>
                  <a:srgbClr val="000000"/>
                </a:solidFill>
                <a:latin typeface="LWMORA+ArialMT"/>
                <a:cs typeface="LWMORA+ArialMT"/>
              </a:rPr>
              <a:t>z nauką, trudnościami z koncentracją, </a:t>
            </a:r>
            <a:r>
              <a:rPr sz="1800" b="1" dirty="0">
                <a:solidFill>
                  <a:srgbClr val="92D050"/>
                </a:solidFill>
                <a:latin typeface="JQQJWM+Arial-BoldMT"/>
                <a:cs typeface="JQQJWM+Arial-BoldMT"/>
              </a:rPr>
              <a:t>otyłością</a:t>
            </a:r>
            <a:r>
              <a:rPr sz="1800" dirty="0">
                <a:solidFill>
                  <a:srgbClr val="000000"/>
                </a:solidFill>
                <a:latin typeface="LWMORA+ArialMT"/>
                <a:cs typeface="LWMORA+ArialMT"/>
              </a:rPr>
              <a:t>, rozwojem umiejętności</a:t>
            </a:r>
          </a:p>
          <a:p>
            <a:pPr marL="0" marR="0">
              <a:lnSpc>
                <a:spcPts val="3242"/>
              </a:lnSpc>
              <a:spcBef>
                <a:spcPts val="0"/>
              </a:spcBef>
              <a:spcAft>
                <a:spcPts val="0"/>
              </a:spcAft>
            </a:pPr>
            <a:r>
              <a:rPr sz="1800" dirty="0">
                <a:solidFill>
                  <a:srgbClr val="000000"/>
                </a:solidFill>
                <a:latin typeface="PPKIOW+ArialMT"/>
                <a:cs typeface="PPKIOW+ArialMT"/>
              </a:rPr>
              <a:t>interpersonalnych,</a:t>
            </a:r>
          </a:p>
        </p:txBody>
      </p:sp>
      <p:sp>
        <p:nvSpPr>
          <p:cNvPr id="7" name="object 7"/>
          <p:cNvSpPr txBox="1"/>
          <p:nvPr/>
        </p:nvSpPr>
        <p:spPr>
          <a:xfrm>
            <a:off x="932992" y="4111540"/>
            <a:ext cx="8822808" cy="1010298"/>
          </a:xfrm>
          <a:prstGeom prst="rect">
            <a:avLst/>
          </a:prstGeom>
        </p:spPr>
        <p:txBody>
          <a:bodyPr vert="horz" wrap="square" lIns="0" tIns="0" rIns="0" bIns="0" rtlCol="0">
            <a:spAutoFit/>
          </a:bodyPr>
          <a:lstStyle/>
          <a:p>
            <a:pPr marL="0" marR="0">
              <a:lnSpc>
                <a:spcPts val="2013"/>
              </a:lnSpc>
              <a:spcBef>
                <a:spcPts val="0"/>
              </a:spcBef>
              <a:spcAft>
                <a:spcPts val="0"/>
              </a:spcAft>
            </a:pPr>
            <a:r>
              <a:rPr sz="1800" dirty="0">
                <a:solidFill>
                  <a:srgbClr val="000000"/>
                </a:solidFill>
                <a:latin typeface="LWMORA+ArialMT"/>
                <a:cs typeface="LWMORA+ArialMT"/>
              </a:rPr>
              <a:t>Wg AAP w USA ponad jedna trzecia dzieci, które nie ukończyły roku, bawiła</a:t>
            </a:r>
          </a:p>
          <a:p>
            <a:pPr marL="0" marR="0">
              <a:lnSpc>
                <a:spcPts val="3241"/>
              </a:lnSpc>
              <a:spcBef>
                <a:spcPts val="0"/>
              </a:spcBef>
              <a:spcAft>
                <a:spcPts val="0"/>
              </a:spcAft>
            </a:pPr>
            <a:r>
              <a:rPr sz="1800" dirty="0">
                <a:solidFill>
                  <a:srgbClr val="000000"/>
                </a:solidFill>
                <a:latin typeface="LWMORA+ArialMT"/>
                <a:cs typeface="LWMORA+ArialMT"/>
              </a:rPr>
              <a:t>się tabletami czy smartfonami (2) .</a:t>
            </a:r>
          </a:p>
        </p:txBody>
      </p:sp>
      <p:sp>
        <p:nvSpPr>
          <p:cNvPr id="8" name="object 8"/>
          <p:cNvSpPr txBox="1"/>
          <p:nvPr/>
        </p:nvSpPr>
        <p:spPr>
          <a:xfrm>
            <a:off x="588568" y="5369772"/>
            <a:ext cx="356133" cy="581739"/>
          </a:xfrm>
          <a:prstGeom prst="rect">
            <a:avLst/>
          </a:prstGeom>
        </p:spPr>
        <p:txBody>
          <a:bodyPr vert="horz" wrap="square" lIns="0" tIns="0" rIns="0" bIns="0" rtlCol="0">
            <a:spAutoFit/>
          </a:bodyPr>
          <a:lstStyle/>
          <a:p>
            <a:pPr marL="0" marR="0">
              <a:lnSpc>
                <a:spcPts val="1340"/>
              </a:lnSpc>
              <a:spcBef>
                <a:spcPts val="0"/>
              </a:spcBef>
              <a:spcAft>
                <a:spcPts val="0"/>
              </a:spcAft>
            </a:pPr>
            <a:r>
              <a:rPr sz="1200" dirty="0">
                <a:solidFill>
                  <a:srgbClr val="000000"/>
                </a:solidFill>
                <a:latin typeface="PPKIOW+ArialMT"/>
                <a:cs typeface="PPKIOW+ArialMT"/>
              </a:rPr>
              <a:t>1.</a:t>
            </a:r>
          </a:p>
          <a:p>
            <a:pPr marL="0" marR="0">
              <a:lnSpc>
                <a:spcPts val="1440"/>
              </a:lnSpc>
              <a:spcBef>
                <a:spcPts val="0"/>
              </a:spcBef>
              <a:spcAft>
                <a:spcPts val="0"/>
              </a:spcAft>
            </a:pPr>
            <a:r>
              <a:rPr sz="1200" dirty="0">
                <a:solidFill>
                  <a:srgbClr val="000000"/>
                </a:solidFill>
                <a:latin typeface="PPKIOW+ArialMT"/>
                <a:cs typeface="PPKIOW+ArialMT"/>
              </a:rPr>
              <a:t>2.</a:t>
            </a:r>
          </a:p>
        </p:txBody>
      </p:sp>
      <p:sp>
        <p:nvSpPr>
          <p:cNvPr id="9" name="object 9"/>
          <p:cNvSpPr txBox="1"/>
          <p:nvPr/>
        </p:nvSpPr>
        <p:spPr>
          <a:xfrm>
            <a:off x="758952" y="5369772"/>
            <a:ext cx="8587068" cy="581739"/>
          </a:xfrm>
          <a:prstGeom prst="rect">
            <a:avLst/>
          </a:prstGeom>
        </p:spPr>
        <p:txBody>
          <a:bodyPr vert="horz" wrap="square" lIns="0" tIns="0" rIns="0" bIns="0" rtlCol="0">
            <a:spAutoFit/>
          </a:bodyPr>
          <a:lstStyle/>
          <a:p>
            <a:pPr marL="2" marR="0">
              <a:lnSpc>
                <a:spcPts val="1340"/>
              </a:lnSpc>
              <a:spcBef>
                <a:spcPts val="0"/>
              </a:spcBef>
              <a:spcAft>
                <a:spcPts val="0"/>
              </a:spcAft>
            </a:pPr>
            <a:r>
              <a:rPr sz="1200" dirty="0">
                <a:solidFill>
                  <a:srgbClr val="000000"/>
                </a:solidFill>
                <a:latin typeface="LWMORA+ArialMT"/>
                <a:cs typeface="LWMORA+ArialMT"/>
              </a:rPr>
              <a:t>Policy statement: Media use by children younger than 2 years, Pediatrics Vol. 128 No. 5 November 1, 2011</a:t>
            </a:r>
          </a:p>
          <a:p>
            <a:pPr marL="0" marR="0">
              <a:lnSpc>
                <a:spcPts val="1440"/>
              </a:lnSpc>
              <a:spcBef>
                <a:spcPts val="0"/>
              </a:spcBef>
              <a:spcAft>
                <a:spcPts val="0"/>
              </a:spcAft>
            </a:pPr>
            <a:r>
              <a:rPr sz="1200" dirty="0">
                <a:solidFill>
                  <a:srgbClr val="000000"/>
                </a:solidFill>
                <a:latin typeface="PPKIOW+ArialMT"/>
                <a:cs typeface="PPKIOW+ArialMT"/>
              </a:rPr>
              <a:t>First Exposure and Use of Mobile Media in Young Children, H. Kabali, R. Nunez-Davis, S. Mohanty, J. Budacki,</a:t>
            </a:r>
          </a:p>
        </p:txBody>
      </p:sp>
      <p:sp>
        <p:nvSpPr>
          <p:cNvPr id="10" name="object 10"/>
          <p:cNvSpPr txBox="1"/>
          <p:nvPr/>
        </p:nvSpPr>
        <p:spPr>
          <a:xfrm>
            <a:off x="588568" y="5735256"/>
            <a:ext cx="8841370" cy="399200"/>
          </a:xfrm>
          <a:prstGeom prst="rect">
            <a:avLst/>
          </a:prstGeom>
        </p:spPr>
        <p:txBody>
          <a:bodyPr vert="horz" wrap="square" lIns="0" tIns="0" rIns="0" bIns="0" rtlCol="0">
            <a:spAutoFit/>
          </a:bodyPr>
          <a:lstStyle/>
          <a:p>
            <a:pPr marL="0" marR="0">
              <a:lnSpc>
                <a:spcPts val="1343"/>
              </a:lnSpc>
              <a:spcBef>
                <a:spcPts val="0"/>
              </a:spcBef>
              <a:spcAft>
                <a:spcPts val="0"/>
              </a:spcAft>
            </a:pPr>
            <a:r>
              <a:rPr sz="1200" dirty="0">
                <a:solidFill>
                  <a:srgbClr val="000000"/>
                </a:solidFill>
                <a:latin typeface="PPKIOW+ArialMT"/>
                <a:cs typeface="PPKIOW+ArialMT"/>
              </a:rPr>
              <a:t>K. Leister, M. K. Tan, M. Irigoyen, R. Bonner, Pediatric Academic Societies' Annual Meeting, 25-28 kwietnia 2015 r.</a:t>
            </a:r>
          </a:p>
        </p:txBody>
      </p:sp>
      <p:sp>
        <p:nvSpPr>
          <p:cNvPr id="11" name="object 11"/>
          <p:cNvSpPr txBox="1"/>
          <p:nvPr/>
        </p:nvSpPr>
        <p:spPr>
          <a:xfrm>
            <a:off x="8767826" y="6400777"/>
            <a:ext cx="382346" cy="414635"/>
          </a:xfrm>
          <a:prstGeom prst="rect">
            <a:avLst/>
          </a:prstGeom>
        </p:spPr>
        <p:txBody>
          <a:bodyPr vert="horz" wrap="square" lIns="0" tIns="0" rIns="0" bIns="0" rtlCol="0">
            <a:spAutoFit/>
          </a:bodyPr>
          <a:lstStyle/>
          <a:p>
            <a:pPr marL="0" marR="0">
              <a:lnSpc>
                <a:spcPts val="1464"/>
              </a:lnSpc>
              <a:spcBef>
                <a:spcPts val="0"/>
              </a:spcBef>
              <a:spcAft>
                <a:spcPts val="0"/>
              </a:spcAft>
            </a:pPr>
            <a:r>
              <a:rPr sz="1200" dirty="0">
                <a:solidFill>
                  <a:srgbClr val="83CD27"/>
                </a:solidFill>
                <a:latin typeface="SVDMMQ+Calibri"/>
                <a:cs typeface="SVDMMQ+Calibri"/>
              </a:rPr>
              <a:t>12</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p:nvPr/>
        </p:nvSpPr>
        <p:spPr>
          <a:xfrm>
            <a:off x="0" y="0"/>
            <a:ext cx="9144000" cy="6857999"/>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5860415" y="396454"/>
            <a:ext cx="3017457" cy="2092056"/>
          </a:xfrm>
          <a:prstGeom prst="rect">
            <a:avLst/>
          </a:prstGeom>
        </p:spPr>
        <p:txBody>
          <a:bodyPr vert="horz" wrap="square" lIns="0" tIns="0" rIns="0" bIns="0" rtlCol="0">
            <a:spAutoFit/>
          </a:bodyPr>
          <a:lstStyle/>
          <a:p>
            <a:pPr marL="0" marR="0">
              <a:lnSpc>
                <a:spcPts val="5129"/>
              </a:lnSpc>
              <a:spcBef>
                <a:spcPts val="0"/>
              </a:spcBef>
              <a:spcAft>
                <a:spcPts val="0"/>
              </a:spcAft>
            </a:pPr>
            <a:r>
              <a:rPr sz="4200" b="1" dirty="0">
                <a:solidFill>
                  <a:srgbClr val="FFC000"/>
                </a:solidFill>
                <a:latin typeface="MBMOAG+Calibri-Bold"/>
                <a:cs typeface="MBMOAG+Calibri-Bold"/>
              </a:rPr>
              <a:t>Kampania</a:t>
            </a:r>
          </a:p>
          <a:p>
            <a:pPr marL="144" marR="0">
              <a:lnSpc>
                <a:spcPts val="5129"/>
              </a:lnSpc>
              <a:spcBef>
                <a:spcPts val="0"/>
              </a:spcBef>
              <a:spcAft>
                <a:spcPts val="0"/>
              </a:spcAft>
            </a:pPr>
            <a:r>
              <a:rPr sz="4200" b="1" dirty="0">
                <a:solidFill>
                  <a:srgbClr val="FFC000"/>
                </a:solidFill>
                <a:latin typeface="KDDLLO+Calibri-Bold"/>
                <a:cs typeface="KDDLLO+Calibri-Bold"/>
              </a:rPr>
              <a:t>społeczna</a:t>
            </a:r>
          </a:p>
        </p:txBody>
      </p:sp>
      <p:sp>
        <p:nvSpPr>
          <p:cNvPr id="4" name="object 4"/>
          <p:cNvSpPr txBox="1"/>
          <p:nvPr/>
        </p:nvSpPr>
        <p:spPr>
          <a:xfrm>
            <a:off x="5312918" y="2322618"/>
            <a:ext cx="423039" cy="1696479"/>
          </a:xfrm>
          <a:prstGeom prst="rect">
            <a:avLst/>
          </a:prstGeom>
        </p:spPr>
        <p:txBody>
          <a:bodyPr vert="horz" wrap="square" lIns="0" tIns="0" rIns="0" bIns="0" rtlCol="0">
            <a:spAutoFit/>
          </a:bodyPr>
          <a:lstStyle/>
          <a:p>
            <a:pPr marL="0" marR="0">
              <a:lnSpc>
                <a:spcPts val="2013"/>
              </a:lnSpc>
              <a:spcBef>
                <a:spcPts val="0"/>
              </a:spcBef>
              <a:spcAft>
                <a:spcPts val="0"/>
              </a:spcAft>
            </a:pPr>
            <a:r>
              <a:rPr sz="1800" dirty="0">
                <a:solidFill>
                  <a:srgbClr val="0000CC"/>
                </a:solidFill>
                <a:latin typeface="LWMORA+ArialMT"/>
                <a:cs typeface="LWMORA+ArialMT"/>
              </a:rPr>
              <a:t>•</a:t>
            </a:r>
          </a:p>
          <a:p>
            <a:pPr marL="0" marR="0">
              <a:lnSpc>
                <a:spcPts val="8644"/>
              </a:lnSpc>
              <a:spcBef>
                <a:spcPts val="0"/>
              </a:spcBef>
              <a:spcAft>
                <a:spcPts val="0"/>
              </a:spcAft>
            </a:pPr>
            <a:r>
              <a:rPr sz="1800" dirty="0">
                <a:solidFill>
                  <a:srgbClr val="0000CC"/>
                </a:solidFill>
                <a:latin typeface="LWMORA+ArialMT"/>
                <a:cs typeface="LWMORA+ArialMT"/>
              </a:rPr>
              <a:t>•</a:t>
            </a:r>
          </a:p>
        </p:txBody>
      </p:sp>
      <p:sp>
        <p:nvSpPr>
          <p:cNvPr id="5" name="object 5"/>
          <p:cNvSpPr txBox="1"/>
          <p:nvPr/>
        </p:nvSpPr>
        <p:spPr>
          <a:xfrm>
            <a:off x="5599430" y="2322618"/>
            <a:ext cx="3732276" cy="873138"/>
          </a:xfrm>
          <a:prstGeom prst="rect">
            <a:avLst/>
          </a:prstGeom>
        </p:spPr>
        <p:txBody>
          <a:bodyPr vert="horz" wrap="square" lIns="0" tIns="0" rIns="0" bIns="0" rtlCol="0">
            <a:spAutoFit/>
          </a:bodyPr>
          <a:lstStyle/>
          <a:p>
            <a:pPr marL="0" marR="0">
              <a:lnSpc>
                <a:spcPts val="2013"/>
              </a:lnSpc>
              <a:spcBef>
                <a:spcPts val="0"/>
              </a:spcBef>
              <a:spcAft>
                <a:spcPts val="0"/>
              </a:spcAft>
            </a:pPr>
            <a:r>
              <a:rPr sz="1800" dirty="0">
                <a:solidFill>
                  <a:srgbClr val="000000"/>
                </a:solidFill>
                <a:latin typeface="LWMORA+ArialMT"/>
                <a:cs typeface="LWMORA+ArialMT"/>
              </a:rPr>
              <a:t>łączny czas korzystania z </a:t>
            </a:r>
            <a:r>
              <a:rPr sz="1800" dirty="0">
                <a:solidFill>
                  <a:srgbClr val="000000"/>
                </a:solidFill>
                <a:latin typeface="PPKIOW+ArialMT"/>
                <a:cs typeface="PPKIOW+ArialMT"/>
              </a:rPr>
              <a:t> takich</a:t>
            </a:r>
          </a:p>
          <a:p>
            <a:pPr marL="0" marR="0">
              <a:lnSpc>
                <a:spcPts val="2161"/>
              </a:lnSpc>
              <a:spcBef>
                <a:spcPts val="0"/>
              </a:spcBef>
              <a:spcAft>
                <a:spcPts val="0"/>
              </a:spcAft>
            </a:pPr>
            <a:r>
              <a:rPr sz="1800" dirty="0">
                <a:solidFill>
                  <a:srgbClr val="000000"/>
                </a:solidFill>
                <a:latin typeface="LWMORA+ArialMT"/>
                <a:cs typeface="LWMORA+ArialMT"/>
              </a:rPr>
              <a:t>urządzeń nie był dłuższy </a:t>
            </a:r>
            <a:r>
              <a:rPr sz="1800" dirty="0">
                <a:solidFill>
                  <a:srgbClr val="92D050"/>
                </a:solidFill>
                <a:latin typeface="LWMORA+ArialMT"/>
                <a:cs typeface="LWMORA+ArialMT"/>
              </a:rPr>
              <a:t> niż</a:t>
            </a:r>
          </a:p>
        </p:txBody>
      </p:sp>
      <p:sp>
        <p:nvSpPr>
          <p:cNvPr id="6" name="object 6"/>
          <p:cNvSpPr txBox="1"/>
          <p:nvPr/>
        </p:nvSpPr>
        <p:spPr>
          <a:xfrm>
            <a:off x="5599430" y="2871788"/>
            <a:ext cx="597824" cy="598289"/>
          </a:xfrm>
          <a:prstGeom prst="rect">
            <a:avLst/>
          </a:prstGeom>
        </p:spPr>
        <p:txBody>
          <a:bodyPr vert="horz" wrap="square" lIns="0" tIns="0" rIns="0" bIns="0" rtlCol="0">
            <a:spAutoFit/>
          </a:bodyPr>
          <a:lstStyle/>
          <a:p>
            <a:pPr marL="0" marR="0">
              <a:lnSpc>
                <a:spcPts val="2010"/>
              </a:lnSpc>
              <a:spcBef>
                <a:spcPts val="0"/>
              </a:spcBef>
              <a:spcAft>
                <a:spcPts val="0"/>
              </a:spcAft>
            </a:pPr>
            <a:r>
              <a:rPr sz="1800" b="1" dirty="0">
                <a:solidFill>
                  <a:srgbClr val="92D050"/>
                </a:solidFill>
                <a:latin typeface="FROMKM+Arial-BoldMT"/>
                <a:cs typeface="FROMKM+Arial-BoldMT"/>
              </a:rPr>
              <a:t>30</a:t>
            </a:r>
          </a:p>
        </p:txBody>
      </p:sp>
      <p:sp>
        <p:nvSpPr>
          <p:cNvPr id="7" name="object 7"/>
          <p:cNvSpPr txBox="1"/>
          <p:nvPr/>
        </p:nvSpPr>
        <p:spPr>
          <a:xfrm>
            <a:off x="5916041" y="2871788"/>
            <a:ext cx="1949715" cy="598289"/>
          </a:xfrm>
          <a:prstGeom prst="rect">
            <a:avLst/>
          </a:prstGeom>
        </p:spPr>
        <p:txBody>
          <a:bodyPr vert="horz" wrap="square" lIns="0" tIns="0" rIns="0" bIns="0" rtlCol="0">
            <a:spAutoFit/>
          </a:bodyPr>
          <a:lstStyle/>
          <a:p>
            <a:pPr marL="0" marR="0">
              <a:lnSpc>
                <a:spcPts val="2010"/>
              </a:lnSpc>
              <a:spcBef>
                <a:spcPts val="0"/>
              </a:spcBef>
              <a:spcAft>
                <a:spcPts val="0"/>
              </a:spcAft>
            </a:pPr>
            <a:r>
              <a:rPr sz="1800" b="1" dirty="0">
                <a:solidFill>
                  <a:srgbClr val="92D050"/>
                </a:solidFill>
                <a:latin typeface="FROMKM+Arial-BoldMT"/>
                <a:cs typeface="FROMKM+Arial-BoldMT"/>
              </a:rPr>
              <a:t>minut </a:t>
            </a:r>
            <a:r>
              <a:rPr sz="1800" dirty="0">
                <a:solidFill>
                  <a:srgbClr val="92D050"/>
                </a:solidFill>
                <a:latin typeface="PPKIOW+ArialMT"/>
                <a:cs typeface="PPKIOW+ArialMT"/>
              </a:rPr>
              <a:t> dziennie,</a:t>
            </a:r>
          </a:p>
        </p:txBody>
      </p:sp>
      <p:sp>
        <p:nvSpPr>
          <p:cNvPr id="8" name="object 8"/>
          <p:cNvSpPr txBox="1"/>
          <p:nvPr/>
        </p:nvSpPr>
        <p:spPr>
          <a:xfrm>
            <a:off x="5599430" y="3420809"/>
            <a:ext cx="3416038" cy="598289"/>
          </a:xfrm>
          <a:prstGeom prst="rect">
            <a:avLst/>
          </a:prstGeom>
        </p:spPr>
        <p:txBody>
          <a:bodyPr vert="horz" wrap="square" lIns="0" tIns="0" rIns="0" bIns="0" rtlCol="0">
            <a:spAutoFit/>
          </a:bodyPr>
          <a:lstStyle/>
          <a:p>
            <a:pPr marL="0" marR="0">
              <a:lnSpc>
                <a:spcPts val="2010"/>
              </a:lnSpc>
              <a:spcBef>
                <a:spcPts val="0"/>
              </a:spcBef>
              <a:spcAft>
                <a:spcPts val="0"/>
              </a:spcAft>
            </a:pPr>
            <a:r>
              <a:rPr sz="1800" dirty="0">
                <a:solidFill>
                  <a:srgbClr val="000000"/>
                </a:solidFill>
                <a:latin typeface="PPKIOW+ArialMT"/>
                <a:cs typeface="PPKIOW+ArialMT"/>
              </a:rPr>
              <a:t>przy czym czas jednorazowej</a:t>
            </a:r>
          </a:p>
        </p:txBody>
      </p:sp>
      <p:sp>
        <p:nvSpPr>
          <p:cNvPr id="9" name="object 9"/>
          <p:cNvSpPr txBox="1"/>
          <p:nvPr/>
        </p:nvSpPr>
        <p:spPr>
          <a:xfrm>
            <a:off x="5599430" y="3694853"/>
            <a:ext cx="3546110" cy="598629"/>
          </a:xfrm>
          <a:prstGeom prst="rect">
            <a:avLst/>
          </a:prstGeom>
        </p:spPr>
        <p:txBody>
          <a:bodyPr vert="horz" wrap="square" lIns="0" tIns="0" rIns="0" bIns="0" rtlCol="0">
            <a:spAutoFit/>
          </a:bodyPr>
          <a:lstStyle/>
          <a:p>
            <a:pPr marL="0" marR="0">
              <a:lnSpc>
                <a:spcPts val="2013"/>
              </a:lnSpc>
              <a:spcBef>
                <a:spcPts val="0"/>
              </a:spcBef>
              <a:spcAft>
                <a:spcPts val="0"/>
              </a:spcAft>
            </a:pPr>
            <a:r>
              <a:rPr sz="1800" dirty="0">
                <a:solidFill>
                  <a:srgbClr val="000000"/>
                </a:solidFill>
                <a:latin typeface="LWMORA+ArialMT"/>
                <a:cs typeface="LWMORA+ArialMT"/>
              </a:rPr>
              <a:t>sesji nie powinien przekraczać</a:t>
            </a:r>
          </a:p>
        </p:txBody>
      </p:sp>
      <p:sp>
        <p:nvSpPr>
          <p:cNvPr id="10" name="object 10"/>
          <p:cNvSpPr txBox="1"/>
          <p:nvPr/>
        </p:nvSpPr>
        <p:spPr>
          <a:xfrm>
            <a:off x="5599430" y="3969703"/>
            <a:ext cx="597824" cy="598289"/>
          </a:xfrm>
          <a:prstGeom prst="rect">
            <a:avLst/>
          </a:prstGeom>
        </p:spPr>
        <p:txBody>
          <a:bodyPr vert="horz" wrap="square" lIns="0" tIns="0" rIns="0" bIns="0" rtlCol="0">
            <a:spAutoFit/>
          </a:bodyPr>
          <a:lstStyle/>
          <a:p>
            <a:pPr marL="0" marR="0">
              <a:lnSpc>
                <a:spcPts val="2010"/>
              </a:lnSpc>
              <a:spcBef>
                <a:spcPts val="0"/>
              </a:spcBef>
              <a:spcAft>
                <a:spcPts val="0"/>
              </a:spcAft>
            </a:pPr>
            <a:r>
              <a:rPr sz="1800" b="1" dirty="0">
                <a:solidFill>
                  <a:srgbClr val="92D050"/>
                </a:solidFill>
                <a:latin typeface="FROMKM+Arial-BoldMT"/>
                <a:cs typeface="FROMKM+Arial-BoldMT"/>
              </a:rPr>
              <a:t>15</a:t>
            </a:r>
          </a:p>
        </p:txBody>
      </p:sp>
      <p:sp>
        <p:nvSpPr>
          <p:cNvPr id="11" name="object 11"/>
          <p:cNvSpPr txBox="1"/>
          <p:nvPr/>
        </p:nvSpPr>
        <p:spPr>
          <a:xfrm>
            <a:off x="5916041" y="3969703"/>
            <a:ext cx="1032014" cy="598289"/>
          </a:xfrm>
          <a:prstGeom prst="rect">
            <a:avLst/>
          </a:prstGeom>
        </p:spPr>
        <p:txBody>
          <a:bodyPr vert="horz" wrap="square" lIns="0" tIns="0" rIns="0" bIns="0" rtlCol="0">
            <a:spAutoFit/>
          </a:bodyPr>
          <a:lstStyle/>
          <a:p>
            <a:pPr marL="0" marR="0">
              <a:lnSpc>
                <a:spcPts val="2010"/>
              </a:lnSpc>
              <a:spcBef>
                <a:spcPts val="0"/>
              </a:spcBef>
              <a:spcAft>
                <a:spcPts val="0"/>
              </a:spcAft>
            </a:pPr>
            <a:r>
              <a:rPr sz="1800" b="1" dirty="0">
                <a:solidFill>
                  <a:srgbClr val="92D050"/>
                </a:solidFill>
                <a:latin typeface="FROMKM+Arial-BoldMT"/>
                <a:cs typeface="FROMKM+Arial-BoldMT"/>
              </a:rPr>
              <a:t>minut</a:t>
            </a:r>
            <a:r>
              <a:rPr sz="1800" dirty="0">
                <a:solidFill>
                  <a:srgbClr val="000000"/>
                </a:solidFill>
                <a:latin typeface="PPKIOW+ArialMT"/>
                <a:cs typeface="PPKIOW+ArialMT"/>
              </a:rPr>
              <a:t>.</a:t>
            </a:r>
          </a:p>
        </p:txBody>
      </p:sp>
      <p:sp>
        <p:nvSpPr>
          <p:cNvPr id="12" name="object 12"/>
          <p:cNvSpPr txBox="1"/>
          <p:nvPr/>
        </p:nvSpPr>
        <p:spPr>
          <a:xfrm>
            <a:off x="5968619" y="5917016"/>
            <a:ext cx="3042592" cy="485918"/>
          </a:xfrm>
          <a:prstGeom prst="rect">
            <a:avLst/>
          </a:prstGeom>
        </p:spPr>
        <p:txBody>
          <a:bodyPr vert="horz" wrap="square" lIns="0" tIns="0" rIns="0" bIns="0" rtlCol="0">
            <a:spAutoFit/>
          </a:bodyPr>
          <a:lstStyle/>
          <a:p>
            <a:pPr marL="0" marR="0">
              <a:lnSpc>
                <a:spcPts val="1126"/>
              </a:lnSpc>
              <a:spcBef>
                <a:spcPts val="0"/>
              </a:spcBef>
              <a:spcAft>
                <a:spcPts val="0"/>
              </a:spcAft>
            </a:pPr>
            <a:r>
              <a:rPr sz="1000" dirty="0">
                <a:solidFill>
                  <a:srgbClr val="000000"/>
                </a:solidFill>
                <a:latin typeface="LWMORA+ArialMT"/>
                <a:cs typeface="LWMORA+ArialMT"/>
              </a:rPr>
              <a:t>Wg. kampanii „Mama, tata, tablet” prowadzonej</a:t>
            </a:r>
          </a:p>
          <a:p>
            <a:pPr marL="0" marR="0">
              <a:lnSpc>
                <a:spcPts val="1200"/>
              </a:lnSpc>
              <a:spcBef>
                <a:spcPts val="0"/>
              </a:spcBef>
              <a:spcAft>
                <a:spcPts val="0"/>
              </a:spcAft>
            </a:pPr>
            <a:r>
              <a:rPr sz="1000" dirty="0">
                <a:solidFill>
                  <a:srgbClr val="000000"/>
                </a:solidFill>
                <a:latin typeface="LWMORA+ArialMT"/>
                <a:cs typeface="LWMORA+ArialMT"/>
              </a:rPr>
              <a:t>przez Fundację Dzieci Niczyje</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211275" y="-107317"/>
            <a:ext cx="7821322" cy="2731718"/>
          </a:xfrm>
          <a:prstGeom prst="rect">
            <a:avLst/>
          </a:prstGeom>
        </p:spPr>
        <p:txBody>
          <a:bodyPr vert="horz" wrap="square" lIns="0" tIns="0" rIns="0" bIns="0" rtlCol="0">
            <a:spAutoFit/>
          </a:bodyPr>
          <a:lstStyle/>
          <a:p>
            <a:pPr marL="4680" marR="0">
              <a:lnSpc>
                <a:spcPts val="5126"/>
              </a:lnSpc>
              <a:spcBef>
                <a:spcPts val="0"/>
              </a:spcBef>
              <a:spcAft>
                <a:spcPts val="0"/>
              </a:spcAft>
            </a:pPr>
            <a:r>
              <a:rPr sz="4200" b="1" dirty="0">
                <a:solidFill>
                  <a:srgbClr val="FFC000"/>
                </a:solidFill>
                <a:latin typeface="KDDLLO+Calibri-Bold"/>
                <a:cs typeface="KDDLLO+Calibri-Bold"/>
              </a:rPr>
              <a:t>Ogólnoeuropejski system</a:t>
            </a:r>
          </a:p>
          <a:p>
            <a:pPr marL="0" marR="0">
              <a:lnSpc>
                <a:spcPts val="5129"/>
              </a:lnSpc>
              <a:spcBef>
                <a:spcPts val="0"/>
              </a:spcBef>
              <a:spcAft>
                <a:spcPts val="0"/>
              </a:spcAft>
            </a:pPr>
            <a:r>
              <a:rPr sz="4200" b="1" dirty="0">
                <a:solidFill>
                  <a:srgbClr val="FFC000"/>
                </a:solidFill>
                <a:latin typeface="MBMOAG+Calibri-Bold"/>
                <a:cs typeface="MBMOAG+Calibri-Bold"/>
              </a:rPr>
              <a:t>klasyfikacji gier (Pan-European</a:t>
            </a:r>
          </a:p>
          <a:p>
            <a:pPr marL="4968" marR="0">
              <a:lnSpc>
                <a:spcPts val="5129"/>
              </a:lnSpc>
              <a:spcBef>
                <a:spcPts val="0"/>
              </a:spcBef>
              <a:spcAft>
                <a:spcPts val="0"/>
              </a:spcAft>
            </a:pPr>
            <a:r>
              <a:rPr sz="4200" b="1" dirty="0">
                <a:solidFill>
                  <a:srgbClr val="FFC000"/>
                </a:solidFill>
                <a:latin typeface="MBMOAG+Calibri-Bold"/>
                <a:cs typeface="MBMOAG+Calibri-Bold"/>
              </a:rPr>
              <a:t>Game Information, PEGI)</a:t>
            </a:r>
          </a:p>
        </p:txBody>
      </p:sp>
      <p:sp>
        <p:nvSpPr>
          <p:cNvPr id="3" name="object 2"/>
          <p:cNvSpPr/>
          <p:nvPr/>
        </p:nvSpPr>
        <p:spPr>
          <a:xfrm>
            <a:off x="0" y="0"/>
            <a:ext cx="9144000" cy="6857999"/>
          </a:xfrm>
          <a:prstGeom prst="rect">
            <a:avLst/>
          </a:prstGeom>
          <a:blipFill>
            <a:blip r:embed="rId2" cstate="print"/>
            <a:stretch>
              <a:fillRect/>
            </a:stretch>
          </a:blipFill>
        </p:spPr>
        <p:txBody>
          <a:bodyPr wrap="square" lIns="0" tIns="0" rIns="0" bIns="0" rtlCol="0">
            <a:spAutoFit/>
          </a:bodyPr>
          <a:lstStyle/>
          <a:p>
            <a:endParaRPr/>
          </a:p>
        </p:txBody>
      </p:sp>
      <p:sp>
        <p:nvSpPr>
          <p:cNvPr id="4" name="object 4"/>
          <p:cNvSpPr txBox="1"/>
          <p:nvPr/>
        </p:nvSpPr>
        <p:spPr>
          <a:xfrm>
            <a:off x="4555236" y="2045641"/>
            <a:ext cx="4766456" cy="952779"/>
          </a:xfrm>
          <a:prstGeom prst="rect">
            <a:avLst/>
          </a:prstGeom>
        </p:spPr>
        <p:txBody>
          <a:bodyPr vert="horz" wrap="square" lIns="0" tIns="0" rIns="0" bIns="0" rtlCol="0">
            <a:spAutoFit/>
          </a:bodyPr>
          <a:lstStyle/>
          <a:p>
            <a:pPr marL="0" marR="0">
              <a:lnSpc>
                <a:spcPts val="1903"/>
              </a:lnSpc>
              <a:spcBef>
                <a:spcPts val="0"/>
              </a:spcBef>
              <a:spcAft>
                <a:spcPts val="0"/>
              </a:spcAft>
            </a:pPr>
            <a:r>
              <a:rPr sz="1700" b="1" dirty="0">
                <a:solidFill>
                  <a:srgbClr val="92D050"/>
                </a:solidFill>
                <a:latin typeface="FROMKM+Arial-BoldMT"/>
                <a:cs typeface="FROMKM+Arial-BoldMT"/>
              </a:rPr>
              <a:t>Znaki ratingu PEGI </a:t>
            </a:r>
            <a:r>
              <a:rPr sz="1700" dirty="0">
                <a:solidFill>
                  <a:srgbClr val="000000"/>
                </a:solidFill>
                <a:latin typeface="LWMORA+ArialMT"/>
                <a:cs typeface="LWMORA+ArialMT"/>
              </a:rPr>
              <a:t>znajdują się z przodu i</a:t>
            </a:r>
          </a:p>
          <a:p>
            <a:pPr marL="0" marR="0">
              <a:lnSpc>
                <a:spcPts val="3048"/>
              </a:lnSpc>
              <a:spcBef>
                <a:spcPts val="0"/>
              </a:spcBef>
              <a:spcAft>
                <a:spcPts val="0"/>
              </a:spcAft>
            </a:pPr>
            <a:r>
              <a:rPr sz="1700" dirty="0">
                <a:solidFill>
                  <a:srgbClr val="000000"/>
                </a:solidFill>
                <a:latin typeface="LWMORA+ArialMT"/>
                <a:cs typeface="LWMORA+ArialMT"/>
              </a:rPr>
              <a:t>z tyłu opakowania.</a:t>
            </a:r>
          </a:p>
        </p:txBody>
      </p:sp>
      <p:sp>
        <p:nvSpPr>
          <p:cNvPr id="5" name="object 5"/>
          <p:cNvSpPr txBox="1"/>
          <p:nvPr/>
        </p:nvSpPr>
        <p:spPr>
          <a:xfrm>
            <a:off x="4555236" y="2823135"/>
            <a:ext cx="4074026" cy="952968"/>
          </a:xfrm>
          <a:prstGeom prst="rect">
            <a:avLst/>
          </a:prstGeom>
        </p:spPr>
        <p:txBody>
          <a:bodyPr vert="horz" wrap="square" lIns="0" tIns="0" rIns="0" bIns="0" rtlCol="0">
            <a:spAutoFit/>
          </a:bodyPr>
          <a:lstStyle/>
          <a:p>
            <a:pPr marL="0" marR="0">
              <a:lnSpc>
                <a:spcPts val="1903"/>
              </a:lnSpc>
              <a:spcBef>
                <a:spcPts val="0"/>
              </a:spcBef>
              <a:spcAft>
                <a:spcPts val="0"/>
              </a:spcAft>
            </a:pPr>
            <a:r>
              <a:rPr sz="1700" dirty="0">
                <a:solidFill>
                  <a:srgbClr val="000000"/>
                </a:solidFill>
                <a:latin typeface="LWMORA+ArialMT"/>
                <a:cs typeface="LWMORA+ArialMT"/>
              </a:rPr>
              <a:t>Wskazują one następujące kategorie</a:t>
            </a:r>
          </a:p>
          <a:p>
            <a:pPr marL="0" marR="0">
              <a:lnSpc>
                <a:spcPts val="3050"/>
              </a:lnSpc>
              <a:spcBef>
                <a:spcPts val="0"/>
              </a:spcBef>
              <a:spcAft>
                <a:spcPts val="0"/>
              </a:spcAft>
            </a:pPr>
            <a:r>
              <a:rPr sz="1700" dirty="0">
                <a:solidFill>
                  <a:srgbClr val="000000"/>
                </a:solidFill>
                <a:latin typeface="PPKIOW+ArialMT"/>
                <a:cs typeface="PPKIOW+ArialMT"/>
              </a:rPr>
              <a:t>wiekowe: 3, 7, 12, 16 i 18.</a:t>
            </a:r>
          </a:p>
        </p:txBody>
      </p:sp>
      <p:sp>
        <p:nvSpPr>
          <p:cNvPr id="6" name="object 6"/>
          <p:cNvSpPr txBox="1"/>
          <p:nvPr/>
        </p:nvSpPr>
        <p:spPr>
          <a:xfrm>
            <a:off x="4555236" y="3600629"/>
            <a:ext cx="4478688" cy="1343304"/>
          </a:xfrm>
          <a:prstGeom prst="rect">
            <a:avLst/>
          </a:prstGeom>
        </p:spPr>
        <p:txBody>
          <a:bodyPr vert="horz" wrap="square" lIns="0" tIns="0" rIns="0" bIns="0" rtlCol="0">
            <a:spAutoFit/>
          </a:bodyPr>
          <a:lstStyle/>
          <a:p>
            <a:pPr marL="0" marR="0">
              <a:lnSpc>
                <a:spcPts val="1903"/>
              </a:lnSpc>
              <a:spcBef>
                <a:spcPts val="0"/>
              </a:spcBef>
              <a:spcAft>
                <a:spcPts val="0"/>
              </a:spcAft>
            </a:pPr>
            <a:r>
              <a:rPr sz="1700" dirty="0">
                <a:solidFill>
                  <a:srgbClr val="000000"/>
                </a:solidFill>
                <a:latin typeface="LWMORA+ArialMT"/>
                <a:cs typeface="LWMORA+ArialMT"/>
              </a:rPr>
              <a:t>Dostarczają </a:t>
            </a:r>
            <a:r>
              <a:rPr sz="1700" b="1" dirty="0">
                <a:solidFill>
                  <a:srgbClr val="92D050"/>
                </a:solidFill>
                <a:latin typeface="FROMKM+Arial-BoldMT"/>
                <a:cs typeface="FROMKM+Arial-BoldMT"/>
              </a:rPr>
              <a:t>wiarygodnych </a:t>
            </a:r>
            <a:r>
              <a:rPr sz="1700" dirty="0">
                <a:solidFill>
                  <a:srgbClr val="000000"/>
                </a:solidFill>
                <a:latin typeface="PPKIOW+ArialMT"/>
                <a:cs typeface="PPKIOW+ArialMT"/>
              </a:rPr>
              <a:t>informacji o</a:t>
            </a:r>
          </a:p>
          <a:p>
            <a:pPr marL="0" marR="0">
              <a:lnSpc>
                <a:spcPts val="3051"/>
              </a:lnSpc>
              <a:spcBef>
                <a:spcPts val="0"/>
              </a:spcBef>
              <a:spcAft>
                <a:spcPts val="0"/>
              </a:spcAft>
            </a:pPr>
            <a:r>
              <a:rPr sz="1700" dirty="0">
                <a:solidFill>
                  <a:srgbClr val="000000"/>
                </a:solidFill>
                <a:latin typeface="LWMORA+ArialMT"/>
                <a:cs typeface="LWMORA+ArialMT"/>
              </a:rPr>
              <a:t>stosowności treści gry z punktu widzenia</a:t>
            </a:r>
          </a:p>
          <a:p>
            <a:pPr marL="0" marR="0">
              <a:lnSpc>
                <a:spcPts val="3071"/>
              </a:lnSpc>
              <a:spcBef>
                <a:spcPts val="0"/>
              </a:spcBef>
              <a:spcAft>
                <a:spcPts val="0"/>
              </a:spcAft>
            </a:pPr>
            <a:r>
              <a:rPr sz="1700" dirty="0">
                <a:solidFill>
                  <a:srgbClr val="000000"/>
                </a:solidFill>
                <a:latin typeface="PPKIOW+ArialMT"/>
                <a:cs typeface="PPKIOW+ArialMT"/>
              </a:rPr>
              <a:t>ochrony nieletnich.</a:t>
            </a:r>
          </a:p>
        </p:txBody>
      </p:sp>
      <p:sp>
        <p:nvSpPr>
          <p:cNvPr id="7" name="object 7"/>
          <p:cNvSpPr txBox="1"/>
          <p:nvPr/>
        </p:nvSpPr>
        <p:spPr>
          <a:xfrm>
            <a:off x="4555236" y="4765600"/>
            <a:ext cx="4656375" cy="1343188"/>
          </a:xfrm>
          <a:prstGeom prst="rect">
            <a:avLst/>
          </a:prstGeom>
        </p:spPr>
        <p:txBody>
          <a:bodyPr vert="horz" wrap="square" lIns="0" tIns="0" rIns="0" bIns="0" rtlCol="0">
            <a:spAutoFit/>
          </a:bodyPr>
          <a:lstStyle/>
          <a:p>
            <a:pPr marL="0" marR="0">
              <a:lnSpc>
                <a:spcPts val="1903"/>
              </a:lnSpc>
              <a:spcBef>
                <a:spcPts val="0"/>
              </a:spcBef>
              <a:spcAft>
                <a:spcPts val="0"/>
              </a:spcAft>
            </a:pPr>
            <a:r>
              <a:rPr sz="1700" dirty="0">
                <a:solidFill>
                  <a:srgbClr val="000000"/>
                </a:solidFill>
                <a:latin typeface="PPKIOW+ArialMT"/>
                <a:cs typeface="PPKIOW+ArialMT"/>
              </a:rPr>
              <a:t>Rating wiekowy </a:t>
            </a:r>
            <a:r>
              <a:rPr sz="1700" b="1" dirty="0">
                <a:solidFill>
                  <a:srgbClr val="92D050"/>
                </a:solidFill>
                <a:latin typeface="JQQJWM+Arial-BoldMT"/>
                <a:cs typeface="JQQJWM+Arial-BoldMT"/>
              </a:rPr>
              <a:t>nie uwzględnia poziomu</a:t>
            </a:r>
          </a:p>
          <a:p>
            <a:pPr marL="0" marR="0">
              <a:lnSpc>
                <a:spcPts val="3072"/>
              </a:lnSpc>
              <a:spcBef>
                <a:spcPts val="0"/>
              </a:spcBef>
              <a:spcAft>
                <a:spcPts val="0"/>
              </a:spcAft>
            </a:pPr>
            <a:r>
              <a:rPr sz="1700" b="1" dirty="0">
                <a:solidFill>
                  <a:srgbClr val="92D050"/>
                </a:solidFill>
                <a:latin typeface="JQQJWM+Arial-BoldMT"/>
                <a:cs typeface="JQQJWM+Arial-BoldMT"/>
              </a:rPr>
              <a:t>trudności ani umiejętności </a:t>
            </a:r>
            <a:r>
              <a:rPr sz="1700" dirty="0">
                <a:solidFill>
                  <a:srgbClr val="000000"/>
                </a:solidFill>
                <a:latin typeface="LWMORA+ArialMT"/>
                <a:cs typeface="LWMORA+ArialMT"/>
              </a:rPr>
              <a:t> niezbędnych</a:t>
            </a:r>
          </a:p>
          <a:p>
            <a:pPr marL="0" marR="0">
              <a:lnSpc>
                <a:spcPts val="3050"/>
              </a:lnSpc>
              <a:spcBef>
                <a:spcPts val="0"/>
              </a:spcBef>
              <a:spcAft>
                <a:spcPts val="0"/>
              </a:spcAft>
            </a:pPr>
            <a:r>
              <a:rPr sz="1700" dirty="0">
                <a:solidFill>
                  <a:srgbClr val="000000"/>
                </a:solidFill>
                <a:latin typeface="PPKIOW+ArialMT"/>
                <a:cs typeface="PPKIOW+ArialMT"/>
              </a:rPr>
              <a:t>do danej gry.</a:t>
            </a:r>
          </a:p>
        </p:txBody>
      </p:sp>
      <p:sp>
        <p:nvSpPr>
          <p:cNvPr id="8" name="object 8"/>
          <p:cNvSpPr txBox="1"/>
          <p:nvPr/>
        </p:nvSpPr>
        <p:spPr>
          <a:xfrm>
            <a:off x="8767826" y="6400777"/>
            <a:ext cx="382346" cy="414635"/>
          </a:xfrm>
          <a:prstGeom prst="rect">
            <a:avLst/>
          </a:prstGeom>
        </p:spPr>
        <p:txBody>
          <a:bodyPr vert="horz" wrap="square" lIns="0" tIns="0" rIns="0" bIns="0" rtlCol="0">
            <a:spAutoFit/>
          </a:bodyPr>
          <a:lstStyle/>
          <a:p>
            <a:pPr marL="0" marR="0">
              <a:lnSpc>
                <a:spcPts val="1464"/>
              </a:lnSpc>
              <a:spcBef>
                <a:spcPts val="0"/>
              </a:spcBef>
              <a:spcAft>
                <a:spcPts val="0"/>
              </a:spcAft>
            </a:pPr>
            <a:r>
              <a:rPr sz="1200" dirty="0">
                <a:solidFill>
                  <a:srgbClr val="83CD27"/>
                </a:solidFill>
                <a:latin typeface="SVDMMQ+Calibri"/>
                <a:cs typeface="SVDMMQ+Calibri"/>
              </a:rPr>
              <a:t>14</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p:nvPr/>
        </p:nvSpPr>
        <p:spPr>
          <a:xfrm>
            <a:off x="0" y="0"/>
            <a:ext cx="9144000" cy="6857999"/>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2199767" y="243419"/>
            <a:ext cx="7680112" cy="4919378"/>
          </a:xfrm>
          <a:prstGeom prst="rect">
            <a:avLst/>
          </a:prstGeom>
        </p:spPr>
        <p:txBody>
          <a:bodyPr vert="horz" wrap="square" lIns="0" tIns="0" rIns="0" bIns="0" rtlCol="0">
            <a:spAutoFit/>
          </a:bodyPr>
          <a:lstStyle/>
          <a:p>
            <a:pPr marL="18239" marR="0">
              <a:lnSpc>
                <a:spcPts val="5129"/>
              </a:lnSpc>
              <a:spcBef>
                <a:spcPts val="0"/>
              </a:spcBef>
              <a:spcAft>
                <a:spcPts val="0"/>
              </a:spcAft>
            </a:pPr>
            <a:r>
              <a:rPr sz="4200" b="1" dirty="0">
                <a:solidFill>
                  <a:srgbClr val="FFC000"/>
                </a:solidFill>
                <a:latin typeface="MBMOAG+Calibri-Bold"/>
                <a:cs typeface="MBMOAG+Calibri-Bold"/>
              </a:rPr>
              <a:t>PEGI</a:t>
            </a:r>
          </a:p>
          <a:p>
            <a:pPr marL="0" marR="0">
              <a:lnSpc>
                <a:spcPts val="3320"/>
              </a:lnSpc>
              <a:spcBef>
                <a:spcPts val="0"/>
              </a:spcBef>
              <a:spcAft>
                <a:spcPts val="0"/>
              </a:spcAft>
            </a:pPr>
            <a:r>
              <a:rPr sz="1800" dirty="0">
                <a:solidFill>
                  <a:srgbClr val="0000CC"/>
                </a:solidFill>
                <a:latin typeface="LWMORA+ArialMT"/>
                <a:cs typeface="LWMORA+ArialMT"/>
              </a:rPr>
              <a:t>Wulgarny język</a:t>
            </a:r>
          </a:p>
          <a:p>
            <a:pPr marL="0" marR="0">
              <a:lnSpc>
                <a:spcPts val="2161"/>
              </a:lnSpc>
              <a:spcBef>
                <a:spcPts val="0"/>
              </a:spcBef>
              <a:spcAft>
                <a:spcPts val="0"/>
              </a:spcAft>
            </a:pPr>
            <a:r>
              <a:rPr sz="1800" dirty="0">
                <a:solidFill>
                  <a:srgbClr val="000000"/>
                </a:solidFill>
                <a:latin typeface="LWMORA+ArialMT"/>
                <a:cs typeface="LWMORA+ArialMT"/>
              </a:rPr>
              <a:t>W grze jest używany wulgarny język.</a:t>
            </a:r>
          </a:p>
          <a:p>
            <a:pPr marL="0" marR="0">
              <a:lnSpc>
                <a:spcPts val="2160"/>
              </a:lnSpc>
              <a:spcBef>
                <a:spcPts val="0"/>
              </a:spcBef>
              <a:spcAft>
                <a:spcPts val="0"/>
              </a:spcAft>
            </a:pPr>
            <a:r>
              <a:rPr sz="1800" dirty="0">
                <a:solidFill>
                  <a:srgbClr val="0000CC"/>
                </a:solidFill>
                <a:latin typeface="PPKIOW+ArialMT"/>
                <a:cs typeface="PPKIOW+ArialMT"/>
              </a:rPr>
              <a:t>Dyskryminacja</a:t>
            </a:r>
          </a:p>
          <a:p>
            <a:pPr marL="0" marR="0">
              <a:lnSpc>
                <a:spcPts val="2161"/>
              </a:lnSpc>
              <a:spcBef>
                <a:spcPts val="0"/>
              </a:spcBef>
              <a:spcAft>
                <a:spcPts val="0"/>
              </a:spcAft>
            </a:pPr>
            <a:r>
              <a:rPr sz="1800" dirty="0">
                <a:solidFill>
                  <a:srgbClr val="000000"/>
                </a:solidFill>
                <a:latin typeface="LWMORA+ArialMT"/>
                <a:cs typeface="LWMORA+ArialMT"/>
              </a:rPr>
              <a:t>Gra pokazuje przypadki dyskryminacji lub zawiera materiały, które</a:t>
            </a:r>
          </a:p>
          <a:p>
            <a:pPr marL="1103" marR="0">
              <a:lnSpc>
                <a:spcPts val="2160"/>
              </a:lnSpc>
              <a:spcBef>
                <a:spcPts val="0"/>
              </a:spcBef>
              <a:spcAft>
                <a:spcPts val="0"/>
              </a:spcAft>
            </a:pPr>
            <a:r>
              <a:rPr sz="1800" dirty="0">
                <a:solidFill>
                  <a:srgbClr val="000000"/>
                </a:solidFill>
                <a:latin typeface="LWMORA+ArialMT"/>
                <a:cs typeface="LWMORA+ArialMT"/>
              </a:rPr>
              <a:t>mogą do niej zachęcać.</a:t>
            </a:r>
          </a:p>
          <a:p>
            <a:pPr marL="0" marR="0">
              <a:lnSpc>
                <a:spcPts val="2160"/>
              </a:lnSpc>
              <a:spcBef>
                <a:spcPts val="0"/>
              </a:spcBef>
              <a:spcAft>
                <a:spcPts val="0"/>
              </a:spcAft>
            </a:pPr>
            <a:r>
              <a:rPr sz="1800" dirty="0">
                <a:solidFill>
                  <a:srgbClr val="0000CC"/>
                </a:solidFill>
                <a:latin typeface="PPKIOW+ArialMT"/>
                <a:cs typeface="PPKIOW+ArialMT"/>
              </a:rPr>
              <a:t>Narkotyki</a:t>
            </a:r>
          </a:p>
          <a:p>
            <a:pPr marL="0" marR="0">
              <a:lnSpc>
                <a:spcPts val="2162"/>
              </a:lnSpc>
              <a:spcBef>
                <a:spcPts val="0"/>
              </a:spcBef>
              <a:spcAft>
                <a:spcPts val="0"/>
              </a:spcAft>
            </a:pPr>
            <a:r>
              <a:rPr sz="1800" dirty="0">
                <a:solidFill>
                  <a:srgbClr val="000000"/>
                </a:solidFill>
                <a:latin typeface="LWMORA+ArialMT"/>
                <a:cs typeface="LWMORA+ArialMT"/>
              </a:rPr>
              <a:t>W grze pojawiają się nawiązania do narkotyków lub jest pokazane</a:t>
            </a:r>
          </a:p>
          <a:p>
            <a:pPr marL="1103" marR="0">
              <a:lnSpc>
                <a:spcPts val="2160"/>
              </a:lnSpc>
              <a:spcBef>
                <a:spcPts val="0"/>
              </a:spcBef>
              <a:spcAft>
                <a:spcPts val="0"/>
              </a:spcAft>
            </a:pPr>
            <a:r>
              <a:rPr sz="1800" dirty="0">
                <a:solidFill>
                  <a:srgbClr val="000000"/>
                </a:solidFill>
                <a:latin typeface="LWMORA+ArialMT"/>
                <a:cs typeface="LWMORA+ArialMT"/>
              </a:rPr>
              <a:t>zażywanie narkotyków.</a:t>
            </a:r>
          </a:p>
          <a:p>
            <a:pPr marL="0" marR="0">
              <a:lnSpc>
                <a:spcPts val="2161"/>
              </a:lnSpc>
              <a:spcBef>
                <a:spcPts val="0"/>
              </a:spcBef>
              <a:spcAft>
                <a:spcPts val="0"/>
              </a:spcAft>
            </a:pPr>
            <a:r>
              <a:rPr sz="1800" dirty="0">
                <a:solidFill>
                  <a:srgbClr val="0000CC"/>
                </a:solidFill>
                <a:latin typeface="PPKIOW+ArialMT"/>
                <a:cs typeface="PPKIOW+ArialMT"/>
              </a:rPr>
              <a:t>Strach</a:t>
            </a:r>
          </a:p>
          <a:p>
            <a:pPr marL="0" marR="0">
              <a:lnSpc>
                <a:spcPts val="2160"/>
              </a:lnSpc>
              <a:spcBef>
                <a:spcPts val="0"/>
              </a:spcBef>
              <a:spcAft>
                <a:spcPts val="0"/>
              </a:spcAft>
            </a:pPr>
            <a:r>
              <a:rPr sz="1800" dirty="0">
                <a:solidFill>
                  <a:srgbClr val="000000"/>
                </a:solidFill>
                <a:latin typeface="LWMORA+ArialMT"/>
                <a:cs typeface="LWMORA+ArialMT"/>
              </a:rPr>
              <a:t>Gra może przestraszyć młodsze dzieci.</a:t>
            </a:r>
          </a:p>
          <a:p>
            <a:pPr marL="0" marR="0">
              <a:lnSpc>
                <a:spcPts val="2160"/>
              </a:lnSpc>
              <a:spcBef>
                <a:spcPts val="0"/>
              </a:spcBef>
              <a:spcAft>
                <a:spcPts val="0"/>
              </a:spcAft>
            </a:pPr>
            <a:r>
              <a:rPr sz="1800" dirty="0">
                <a:solidFill>
                  <a:srgbClr val="0000CC"/>
                </a:solidFill>
                <a:latin typeface="PPKIOW+ArialMT"/>
                <a:cs typeface="PPKIOW+ArialMT"/>
              </a:rPr>
              <a:t>Hazard</a:t>
            </a:r>
          </a:p>
          <a:p>
            <a:pPr marL="0" marR="0">
              <a:lnSpc>
                <a:spcPts val="2163"/>
              </a:lnSpc>
              <a:spcBef>
                <a:spcPts val="0"/>
              </a:spcBef>
              <a:spcAft>
                <a:spcPts val="0"/>
              </a:spcAft>
            </a:pPr>
            <a:r>
              <a:rPr sz="1800" dirty="0">
                <a:solidFill>
                  <a:srgbClr val="000000"/>
                </a:solidFill>
                <a:latin typeface="LWMORA+ArialMT"/>
                <a:cs typeface="LWMORA+ArialMT"/>
              </a:rPr>
              <a:t>Gry, które zachęcają do uprawiania hazardu lub go uczą.</a:t>
            </a:r>
          </a:p>
          <a:p>
            <a:pPr marL="0" marR="0">
              <a:lnSpc>
                <a:spcPts val="2160"/>
              </a:lnSpc>
              <a:spcBef>
                <a:spcPts val="0"/>
              </a:spcBef>
              <a:spcAft>
                <a:spcPts val="0"/>
              </a:spcAft>
            </a:pPr>
            <a:r>
              <a:rPr sz="1800" dirty="0">
                <a:solidFill>
                  <a:srgbClr val="0000CC"/>
                </a:solidFill>
                <a:latin typeface="PPKIOW+ArialMT"/>
                <a:cs typeface="PPKIOW+ArialMT"/>
              </a:rPr>
              <a:t>Seks</a:t>
            </a:r>
          </a:p>
          <a:p>
            <a:pPr marL="0" marR="0">
              <a:lnSpc>
                <a:spcPts val="2159"/>
              </a:lnSpc>
              <a:spcBef>
                <a:spcPts val="0"/>
              </a:spcBef>
              <a:spcAft>
                <a:spcPts val="0"/>
              </a:spcAft>
            </a:pPr>
            <a:r>
              <a:rPr sz="1800" dirty="0">
                <a:solidFill>
                  <a:srgbClr val="000000"/>
                </a:solidFill>
                <a:latin typeface="LWMORA+ArialMT"/>
                <a:cs typeface="LWMORA+ArialMT"/>
              </a:rPr>
              <a:t>W grze pojawiają się nagość i/lub zachowania seksualne lub</a:t>
            </a:r>
          </a:p>
        </p:txBody>
      </p:sp>
      <p:sp>
        <p:nvSpPr>
          <p:cNvPr id="4" name="object 4"/>
          <p:cNvSpPr txBox="1"/>
          <p:nvPr/>
        </p:nvSpPr>
        <p:spPr>
          <a:xfrm>
            <a:off x="2199767" y="4808538"/>
            <a:ext cx="6297574" cy="1695938"/>
          </a:xfrm>
          <a:prstGeom prst="rect">
            <a:avLst/>
          </a:prstGeom>
        </p:spPr>
        <p:txBody>
          <a:bodyPr vert="horz" wrap="square" lIns="0" tIns="0" rIns="0" bIns="0" rtlCol="0">
            <a:spAutoFit/>
          </a:bodyPr>
          <a:lstStyle/>
          <a:p>
            <a:pPr marL="1103" marR="0">
              <a:lnSpc>
                <a:spcPts val="2010"/>
              </a:lnSpc>
              <a:spcBef>
                <a:spcPts val="0"/>
              </a:spcBef>
              <a:spcAft>
                <a:spcPts val="0"/>
              </a:spcAft>
            </a:pPr>
            <a:r>
              <a:rPr sz="1800" dirty="0">
                <a:solidFill>
                  <a:srgbClr val="000000"/>
                </a:solidFill>
                <a:latin typeface="LWMORA+ArialMT"/>
                <a:cs typeface="LWMORA+ArialMT"/>
              </a:rPr>
              <a:t>nawiązania do zachowań o charakterze seksualnym.</a:t>
            </a:r>
          </a:p>
          <a:p>
            <a:pPr marL="0" marR="0">
              <a:lnSpc>
                <a:spcPts val="2160"/>
              </a:lnSpc>
              <a:spcBef>
                <a:spcPts val="0"/>
              </a:spcBef>
              <a:spcAft>
                <a:spcPts val="0"/>
              </a:spcAft>
            </a:pPr>
            <a:r>
              <a:rPr sz="1800" dirty="0">
                <a:solidFill>
                  <a:srgbClr val="0000CC"/>
                </a:solidFill>
                <a:latin typeface="PPKIOW+ArialMT"/>
                <a:cs typeface="PPKIOW+ArialMT"/>
              </a:rPr>
              <a:t>Przemoc</a:t>
            </a:r>
          </a:p>
          <a:p>
            <a:pPr marL="0" marR="0">
              <a:lnSpc>
                <a:spcPts val="2162"/>
              </a:lnSpc>
              <a:spcBef>
                <a:spcPts val="0"/>
              </a:spcBef>
              <a:spcAft>
                <a:spcPts val="0"/>
              </a:spcAft>
            </a:pPr>
            <a:r>
              <a:rPr sz="1800" dirty="0">
                <a:solidFill>
                  <a:srgbClr val="000000"/>
                </a:solidFill>
                <a:latin typeface="PPKIOW+ArialMT"/>
                <a:cs typeface="PPKIOW+ArialMT"/>
              </a:rPr>
              <a:t>Gra zawiera elementy przemocy.</a:t>
            </a:r>
          </a:p>
          <a:p>
            <a:pPr marL="0" marR="0">
              <a:lnSpc>
                <a:spcPts val="2160"/>
              </a:lnSpc>
              <a:spcBef>
                <a:spcPts val="0"/>
              </a:spcBef>
              <a:spcAft>
                <a:spcPts val="0"/>
              </a:spcAft>
            </a:pPr>
            <a:r>
              <a:rPr sz="1800" dirty="0">
                <a:solidFill>
                  <a:srgbClr val="0000CC"/>
                </a:solidFill>
                <a:latin typeface="PPKIOW+ArialMT"/>
                <a:cs typeface="PPKIOW+ArialMT"/>
              </a:rPr>
              <a:t>Online</a:t>
            </a:r>
          </a:p>
          <a:p>
            <a:pPr marL="0" marR="0">
              <a:lnSpc>
                <a:spcPts val="2159"/>
              </a:lnSpc>
              <a:spcBef>
                <a:spcPts val="0"/>
              </a:spcBef>
              <a:spcAft>
                <a:spcPts val="0"/>
              </a:spcAft>
            </a:pPr>
            <a:r>
              <a:rPr sz="1800" dirty="0">
                <a:solidFill>
                  <a:srgbClr val="000000"/>
                </a:solidFill>
                <a:latin typeface="LWMORA+ArialMT"/>
                <a:cs typeface="LWMORA+ArialMT"/>
              </a:rPr>
              <a:t>gra może grać online</a:t>
            </a:r>
          </a:p>
        </p:txBody>
      </p:sp>
      <p:sp>
        <p:nvSpPr>
          <p:cNvPr id="5" name="object 5"/>
          <p:cNvSpPr txBox="1"/>
          <p:nvPr/>
        </p:nvSpPr>
        <p:spPr>
          <a:xfrm>
            <a:off x="8767826" y="6400777"/>
            <a:ext cx="382346" cy="414635"/>
          </a:xfrm>
          <a:prstGeom prst="rect">
            <a:avLst/>
          </a:prstGeom>
        </p:spPr>
        <p:txBody>
          <a:bodyPr vert="horz" wrap="square" lIns="0" tIns="0" rIns="0" bIns="0" rtlCol="0">
            <a:spAutoFit/>
          </a:bodyPr>
          <a:lstStyle/>
          <a:p>
            <a:pPr marL="0" marR="0">
              <a:lnSpc>
                <a:spcPts val="1464"/>
              </a:lnSpc>
              <a:spcBef>
                <a:spcPts val="0"/>
              </a:spcBef>
              <a:spcAft>
                <a:spcPts val="0"/>
              </a:spcAft>
            </a:pPr>
            <a:r>
              <a:rPr sz="1200" dirty="0">
                <a:solidFill>
                  <a:srgbClr val="83CD27"/>
                </a:solidFill>
                <a:latin typeface="SVDMMQ+Calibri"/>
                <a:cs typeface="SVDMMQ+Calibri"/>
              </a:rPr>
              <a:t>15</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211275" y="-107317"/>
            <a:ext cx="7821322" cy="2731718"/>
          </a:xfrm>
          <a:prstGeom prst="rect">
            <a:avLst/>
          </a:prstGeom>
        </p:spPr>
        <p:txBody>
          <a:bodyPr vert="horz" wrap="square" lIns="0" tIns="0" rIns="0" bIns="0" rtlCol="0">
            <a:spAutoFit/>
          </a:bodyPr>
          <a:lstStyle/>
          <a:p>
            <a:pPr marL="4680" marR="0">
              <a:lnSpc>
                <a:spcPts val="5126"/>
              </a:lnSpc>
              <a:spcBef>
                <a:spcPts val="0"/>
              </a:spcBef>
              <a:spcAft>
                <a:spcPts val="0"/>
              </a:spcAft>
            </a:pPr>
            <a:r>
              <a:rPr sz="4200" b="1" dirty="0">
                <a:solidFill>
                  <a:srgbClr val="FFC000"/>
                </a:solidFill>
                <a:latin typeface="KDDLLO+Calibri-Bold"/>
                <a:cs typeface="KDDLLO+Calibri-Bold"/>
              </a:rPr>
              <a:t>Ogólnoeuropejski system</a:t>
            </a:r>
          </a:p>
          <a:p>
            <a:pPr marL="0" marR="0">
              <a:lnSpc>
                <a:spcPts val="5129"/>
              </a:lnSpc>
              <a:spcBef>
                <a:spcPts val="0"/>
              </a:spcBef>
              <a:spcAft>
                <a:spcPts val="0"/>
              </a:spcAft>
            </a:pPr>
            <a:r>
              <a:rPr sz="4200" b="1" dirty="0">
                <a:solidFill>
                  <a:srgbClr val="FFC000"/>
                </a:solidFill>
                <a:latin typeface="MBMOAG+Calibri-Bold"/>
                <a:cs typeface="MBMOAG+Calibri-Bold"/>
              </a:rPr>
              <a:t>klasyfikacji gier (Pan-European</a:t>
            </a:r>
          </a:p>
          <a:p>
            <a:pPr marL="4968" marR="0">
              <a:lnSpc>
                <a:spcPts val="5129"/>
              </a:lnSpc>
              <a:spcBef>
                <a:spcPts val="0"/>
              </a:spcBef>
              <a:spcAft>
                <a:spcPts val="0"/>
              </a:spcAft>
            </a:pPr>
            <a:r>
              <a:rPr sz="4200" b="1" dirty="0">
                <a:solidFill>
                  <a:srgbClr val="FFC000"/>
                </a:solidFill>
                <a:latin typeface="MBMOAG+Calibri-Bold"/>
                <a:cs typeface="MBMOAG+Calibri-Bold"/>
              </a:rPr>
              <a:t>Game Information, PEGI)</a:t>
            </a:r>
          </a:p>
        </p:txBody>
      </p:sp>
      <p:sp>
        <p:nvSpPr>
          <p:cNvPr id="3" name="object 2"/>
          <p:cNvSpPr/>
          <p:nvPr/>
        </p:nvSpPr>
        <p:spPr>
          <a:xfrm>
            <a:off x="0" y="0"/>
            <a:ext cx="9144000" cy="6857999"/>
          </a:xfrm>
          <a:prstGeom prst="rect">
            <a:avLst/>
          </a:prstGeom>
          <a:blipFill>
            <a:blip r:embed="rId2" cstate="print"/>
            <a:stretch>
              <a:fillRect/>
            </a:stretch>
          </a:blipFill>
        </p:spPr>
        <p:txBody>
          <a:bodyPr wrap="square" lIns="0" tIns="0" rIns="0" bIns="0" rtlCol="0">
            <a:spAutoFit/>
          </a:bodyPr>
          <a:lstStyle/>
          <a:p>
            <a:endParaRPr/>
          </a:p>
        </p:txBody>
      </p:sp>
      <p:sp>
        <p:nvSpPr>
          <p:cNvPr id="4" name="object 4"/>
          <p:cNvSpPr txBox="1"/>
          <p:nvPr/>
        </p:nvSpPr>
        <p:spPr>
          <a:xfrm>
            <a:off x="4555236" y="2045641"/>
            <a:ext cx="4766456" cy="952779"/>
          </a:xfrm>
          <a:prstGeom prst="rect">
            <a:avLst/>
          </a:prstGeom>
        </p:spPr>
        <p:txBody>
          <a:bodyPr vert="horz" wrap="square" lIns="0" tIns="0" rIns="0" bIns="0" rtlCol="0">
            <a:spAutoFit/>
          </a:bodyPr>
          <a:lstStyle/>
          <a:p>
            <a:pPr marL="0" marR="0">
              <a:lnSpc>
                <a:spcPts val="1903"/>
              </a:lnSpc>
              <a:spcBef>
                <a:spcPts val="0"/>
              </a:spcBef>
              <a:spcAft>
                <a:spcPts val="0"/>
              </a:spcAft>
            </a:pPr>
            <a:r>
              <a:rPr sz="1700" b="1" dirty="0">
                <a:solidFill>
                  <a:srgbClr val="92D050"/>
                </a:solidFill>
                <a:latin typeface="FROMKM+Arial-BoldMT"/>
                <a:cs typeface="FROMKM+Arial-BoldMT"/>
              </a:rPr>
              <a:t>Znaki ratingu PEGI </a:t>
            </a:r>
            <a:r>
              <a:rPr sz="1700" dirty="0">
                <a:solidFill>
                  <a:srgbClr val="000000"/>
                </a:solidFill>
                <a:latin typeface="LWMORA+ArialMT"/>
                <a:cs typeface="LWMORA+ArialMT"/>
              </a:rPr>
              <a:t>znajdują się z przodu i</a:t>
            </a:r>
          </a:p>
          <a:p>
            <a:pPr marL="0" marR="0">
              <a:lnSpc>
                <a:spcPts val="3048"/>
              </a:lnSpc>
              <a:spcBef>
                <a:spcPts val="0"/>
              </a:spcBef>
              <a:spcAft>
                <a:spcPts val="0"/>
              </a:spcAft>
            </a:pPr>
            <a:r>
              <a:rPr sz="1700" dirty="0">
                <a:solidFill>
                  <a:srgbClr val="000000"/>
                </a:solidFill>
                <a:latin typeface="LWMORA+ArialMT"/>
                <a:cs typeface="LWMORA+ArialMT"/>
              </a:rPr>
              <a:t>z tyłu opakowania.</a:t>
            </a:r>
          </a:p>
        </p:txBody>
      </p:sp>
      <p:sp>
        <p:nvSpPr>
          <p:cNvPr id="5" name="object 5"/>
          <p:cNvSpPr txBox="1"/>
          <p:nvPr/>
        </p:nvSpPr>
        <p:spPr>
          <a:xfrm>
            <a:off x="4555236" y="2823135"/>
            <a:ext cx="4074026" cy="952968"/>
          </a:xfrm>
          <a:prstGeom prst="rect">
            <a:avLst/>
          </a:prstGeom>
        </p:spPr>
        <p:txBody>
          <a:bodyPr vert="horz" wrap="square" lIns="0" tIns="0" rIns="0" bIns="0" rtlCol="0">
            <a:spAutoFit/>
          </a:bodyPr>
          <a:lstStyle/>
          <a:p>
            <a:pPr marL="0" marR="0">
              <a:lnSpc>
                <a:spcPts val="1903"/>
              </a:lnSpc>
              <a:spcBef>
                <a:spcPts val="0"/>
              </a:spcBef>
              <a:spcAft>
                <a:spcPts val="0"/>
              </a:spcAft>
            </a:pPr>
            <a:r>
              <a:rPr sz="1700" dirty="0">
                <a:solidFill>
                  <a:srgbClr val="000000"/>
                </a:solidFill>
                <a:latin typeface="LWMORA+ArialMT"/>
                <a:cs typeface="LWMORA+ArialMT"/>
              </a:rPr>
              <a:t>Wskazują one następujące kategorie</a:t>
            </a:r>
          </a:p>
          <a:p>
            <a:pPr marL="0" marR="0">
              <a:lnSpc>
                <a:spcPts val="3050"/>
              </a:lnSpc>
              <a:spcBef>
                <a:spcPts val="0"/>
              </a:spcBef>
              <a:spcAft>
                <a:spcPts val="0"/>
              </a:spcAft>
            </a:pPr>
            <a:r>
              <a:rPr sz="1700" dirty="0">
                <a:solidFill>
                  <a:srgbClr val="000000"/>
                </a:solidFill>
                <a:latin typeface="PPKIOW+ArialMT"/>
                <a:cs typeface="PPKIOW+ArialMT"/>
              </a:rPr>
              <a:t>wiekowe: 3, 7, 12, 16 i 18.</a:t>
            </a:r>
          </a:p>
        </p:txBody>
      </p:sp>
      <p:sp>
        <p:nvSpPr>
          <p:cNvPr id="6" name="object 6"/>
          <p:cNvSpPr txBox="1"/>
          <p:nvPr/>
        </p:nvSpPr>
        <p:spPr>
          <a:xfrm>
            <a:off x="4555236" y="3600629"/>
            <a:ext cx="4478688" cy="1343304"/>
          </a:xfrm>
          <a:prstGeom prst="rect">
            <a:avLst/>
          </a:prstGeom>
        </p:spPr>
        <p:txBody>
          <a:bodyPr vert="horz" wrap="square" lIns="0" tIns="0" rIns="0" bIns="0" rtlCol="0">
            <a:spAutoFit/>
          </a:bodyPr>
          <a:lstStyle/>
          <a:p>
            <a:pPr marL="0" marR="0">
              <a:lnSpc>
                <a:spcPts val="1903"/>
              </a:lnSpc>
              <a:spcBef>
                <a:spcPts val="0"/>
              </a:spcBef>
              <a:spcAft>
                <a:spcPts val="0"/>
              </a:spcAft>
            </a:pPr>
            <a:r>
              <a:rPr sz="1700" dirty="0">
                <a:solidFill>
                  <a:srgbClr val="000000"/>
                </a:solidFill>
                <a:latin typeface="LWMORA+ArialMT"/>
                <a:cs typeface="LWMORA+ArialMT"/>
              </a:rPr>
              <a:t>Dostarczają </a:t>
            </a:r>
            <a:r>
              <a:rPr sz="1700" b="1" dirty="0">
                <a:solidFill>
                  <a:srgbClr val="92D050"/>
                </a:solidFill>
                <a:latin typeface="FROMKM+Arial-BoldMT"/>
                <a:cs typeface="FROMKM+Arial-BoldMT"/>
              </a:rPr>
              <a:t>wiarygodnych </a:t>
            </a:r>
            <a:r>
              <a:rPr sz="1700" dirty="0">
                <a:solidFill>
                  <a:srgbClr val="000000"/>
                </a:solidFill>
                <a:latin typeface="PPKIOW+ArialMT"/>
                <a:cs typeface="PPKIOW+ArialMT"/>
              </a:rPr>
              <a:t>informacji o</a:t>
            </a:r>
          </a:p>
          <a:p>
            <a:pPr marL="0" marR="0">
              <a:lnSpc>
                <a:spcPts val="3051"/>
              </a:lnSpc>
              <a:spcBef>
                <a:spcPts val="0"/>
              </a:spcBef>
              <a:spcAft>
                <a:spcPts val="0"/>
              </a:spcAft>
            </a:pPr>
            <a:r>
              <a:rPr sz="1700" dirty="0">
                <a:solidFill>
                  <a:srgbClr val="000000"/>
                </a:solidFill>
                <a:latin typeface="LWMORA+ArialMT"/>
                <a:cs typeface="LWMORA+ArialMT"/>
              </a:rPr>
              <a:t>stosowności treści gry z punktu widzenia</a:t>
            </a:r>
          </a:p>
          <a:p>
            <a:pPr marL="0" marR="0">
              <a:lnSpc>
                <a:spcPts val="3071"/>
              </a:lnSpc>
              <a:spcBef>
                <a:spcPts val="0"/>
              </a:spcBef>
              <a:spcAft>
                <a:spcPts val="0"/>
              </a:spcAft>
            </a:pPr>
            <a:r>
              <a:rPr sz="1700" dirty="0">
                <a:solidFill>
                  <a:srgbClr val="000000"/>
                </a:solidFill>
                <a:latin typeface="PPKIOW+ArialMT"/>
                <a:cs typeface="PPKIOW+ArialMT"/>
              </a:rPr>
              <a:t>ochrony nieletnich.</a:t>
            </a:r>
          </a:p>
        </p:txBody>
      </p:sp>
      <p:sp>
        <p:nvSpPr>
          <p:cNvPr id="7" name="object 7"/>
          <p:cNvSpPr txBox="1"/>
          <p:nvPr/>
        </p:nvSpPr>
        <p:spPr>
          <a:xfrm>
            <a:off x="4555236" y="4765600"/>
            <a:ext cx="4656375" cy="1343188"/>
          </a:xfrm>
          <a:prstGeom prst="rect">
            <a:avLst/>
          </a:prstGeom>
        </p:spPr>
        <p:txBody>
          <a:bodyPr vert="horz" wrap="square" lIns="0" tIns="0" rIns="0" bIns="0" rtlCol="0">
            <a:spAutoFit/>
          </a:bodyPr>
          <a:lstStyle/>
          <a:p>
            <a:pPr marL="0" marR="0">
              <a:lnSpc>
                <a:spcPts val="1903"/>
              </a:lnSpc>
              <a:spcBef>
                <a:spcPts val="0"/>
              </a:spcBef>
              <a:spcAft>
                <a:spcPts val="0"/>
              </a:spcAft>
            </a:pPr>
            <a:r>
              <a:rPr sz="1700" dirty="0">
                <a:solidFill>
                  <a:srgbClr val="000000"/>
                </a:solidFill>
                <a:latin typeface="PPKIOW+ArialMT"/>
                <a:cs typeface="PPKIOW+ArialMT"/>
              </a:rPr>
              <a:t>Rating wiekowy </a:t>
            </a:r>
            <a:r>
              <a:rPr sz="1700" b="1" dirty="0">
                <a:solidFill>
                  <a:srgbClr val="92D050"/>
                </a:solidFill>
                <a:latin typeface="JQQJWM+Arial-BoldMT"/>
                <a:cs typeface="JQQJWM+Arial-BoldMT"/>
              </a:rPr>
              <a:t>nie uwzględnia poziomu</a:t>
            </a:r>
          </a:p>
          <a:p>
            <a:pPr marL="0" marR="0">
              <a:lnSpc>
                <a:spcPts val="3072"/>
              </a:lnSpc>
              <a:spcBef>
                <a:spcPts val="0"/>
              </a:spcBef>
              <a:spcAft>
                <a:spcPts val="0"/>
              </a:spcAft>
            </a:pPr>
            <a:r>
              <a:rPr sz="1700" b="1" dirty="0">
                <a:solidFill>
                  <a:srgbClr val="92D050"/>
                </a:solidFill>
                <a:latin typeface="JQQJWM+Arial-BoldMT"/>
                <a:cs typeface="JQQJWM+Arial-BoldMT"/>
              </a:rPr>
              <a:t>trudności ani umiejętności </a:t>
            </a:r>
            <a:r>
              <a:rPr sz="1700" dirty="0">
                <a:solidFill>
                  <a:srgbClr val="000000"/>
                </a:solidFill>
                <a:latin typeface="LWMORA+ArialMT"/>
                <a:cs typeface="LWMORA+ArialMT"/>
              </a:rPr>
              <a:t> niezbędnych</a:t>
            </a:r>
          </a:p>
          <a:p>
            <a:pPr marL="0" marR="0">
              <a:lnSpc>
                <a:spcPts val="3050"/>
              </a:lnSpc>
              <a:spcBef>
                <a:spcPts val="0"/>
              </a:spcBef>
              <a:spcAft>
                <a:spcPts val="0"/>
              </a:spcAft>
            </a:pPr>
            <a:r>
              <a:rPr sz="1700" dirty="0">
                <a:solidFill>
                  <a:srgbClr val="000000"/>
                </a:solidFill>
                <a:latin typeface="PPKIOW+ArialMT"/>
                <a:cs typeface="PPKIOW+ArialMT"/>
              </a:rPr>
              <a:t>do danej gry.</a:t>
            </a:r>
          </a:p>
        </p:txBody>
      </p:sp>
      <p:sp>
        <p:nvSpPr>
          <p:cNvPr id="8" name="object 8"/>
          <p:cNvSpPr txBox="1"/>
          <p:nvPr/>
        </p:nvSpPr>
        <p:spPr>
          <a:xfrm>
            <a:off x="8767826" y="6400777"/>
            <a:ext cx="382346" cy="414635"/>
          </a:xfrm>
          <a:prstGeom prst="rect">
            <a:avLst/>
          </a:prstGeom>
        </p:spPr>
        <p:txBody>
          <a:bodyPr vert="horz" wrap="square" lIns="0" tIns="0" rIns="0" bIns="0" rtlCol="0">
            <a:spAutoFit/>
          </a:bodyPr>
          <a:lstStyle/>
          <a:p>
            <a:pPr marL="0" marR="0">
              <a:lnSpc>
                <a:spcPts val="1464"/>
              </a:lnSpc>
              <a:spcBef>
                <a:spcPts val="0"/>
              </a:spcBef>
              <a:spcAft>
                <a:spcPts val="0"/>
              </a:spcAft>
            </a:pPr>
            <a:r>
              <a:rPr sz="1200" dirty="0">
                <a:solidFill>
                  <a:srgbClr val="83CD27"/>
                </a:solidFill>
                <a:latin typeface="SVDMMQ+Calibri"/>
                <a:cs typeface="SVDMMQ+Calibri"/>
              </a:rPr>
              <a:t>14</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Obraz 5" descr="Fotolia_102287244_M.jpg"/>
          <p:cNvPicPr>
            <a:picLocks noChangeAspect="1"/>
          </p:cNvPicPr>
          <p:nvPr/>
        </p:nvPicPr>
        <p:blipFill rotWithShape="1">
          <a:blip r:embed="rId2">
            <a:extLst>
              <a:ext uri="{28A0092B-C50C-407E-A947-70E740481C1C}">
                <a14:useLocalDpi xmlns="" xmlns:a14="http://schemas.microsoft.com/office/drawing/2010/main" val="0"/>
              </a:ext>
            </a:extLst>
          </a:blip>
          <a:srcRect l="16515" b="6052"/>
          <a:stretch/>
        </p:blipFill>
        <p:spPr>
          <a:xfrm>
            <a:off x="0" y="0"/>
            <a:ext cx="9144000" cy="6858000"/>
          </a:xfrm>
          <a:prstGeom prst="rect">
            <a:avLst/>
          </a:prstGeom>
        </p:spPr>
      </p:pic>
      <p:pic>
        <p:nvPicPr>
          <p:cNvPr id="4" name="Obraz 3"/>
          <p:cNvPicPr>
            <a:picLocks noChangeAspect="1"/>
          </p:cNvPicPr>
          <p:nvPr/>
        </p:nvPicPr>
        <p:blipFill>
          <a:blip r:embed="rId3"/>
          <a:stretch>
            <a:fillRect/>
          </a:stretch>
        </p:blipFill>
        <p:spPr>
          <a:xfrm rot="277010">
            <a:off x="4341402" y="1936979"/>
            <a:ext cx="5058589" cy="26168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Obraz 4"/>
          <p:cNvPicPr>
            <a:picLocks noChangeAspect="1"/>
          </p:cNvPicPr>
          <p:nvPr/>
        </p:nvPicPr>
        <p:blipFill>
          <a:blip r:embed="rId4"/>
          <a:stretch>
            <a:fillRect/>
          </a:stretch>
        </p:blipFill>
        <p:spPr>
          <a:xfrm rot="21429345">
            <a:off x="51316" y="165476"/>
            <a:ext cx="8986016" cy="9423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Obraz 8"/>
          <p:cNvPicPr>
            <a:picLocks noChangeAspect="1"/>
          </p:cNvPicPr>
          <p:nvPr/>
        </p:nvPicPr>
        <p:blipFill>
          <a:blip r:embed="rId5"/>
          <a:stretch>
            <a:fillRect/>
          </a:stretch>
        </p:blipFill>
        <p:spPr>
          <a:xfrm rot="21435797">
            <a:off x="163231" y="1449529"/>
            <a:ext cx="5242703" cy="48131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Obraz 7"/>
          <p:cNvPicPr>
            <a:picLocks noChangeAspect="1"/>
          </p:cNvPicPr>
          <p:nvPr/>
        </p:nvPicPr>
        <p:blipFill>
          <a:blip r:embed="rId6"/>
          <a:stretch>
            <a:fillRect/>
          </a:stretch>
        </p:blipFill>
        <p:spPr>
          <a:xfrm>
            <a:off x="0" y="6091242"/>
            <a:ext cx="9144000" cy="7667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 xmlns:p14="http://schemas.microsoft.com/office/powerpoint/2010/main" val="137151735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Projekt </a:t>
            </a:r>
            <a:r>
              <a:rPr lang="pl-PL" dirty="0" err="1" smtClean="0"/>
              <a:t>Cyfrowobezpieczni.pl</a:t>
            </a:r>
            <a:endParaRPr lang="pl-PL" dirty="0"/>
          </a:p>
        </p:txBody>
      </p:sp>
      <p:sp>
        <p:nvSpPr>
          <p:cNvPr id="3" name="Symbol zastępczy zawartości 2"/>
          <p:cNvSpPr>
            <a:spLocks noGrp="1"/>
          </p:cNvSpPr>
          <p:nvPr>
            <p:ph idx="1"/>
          </p:nvPr>
        </p:nvSpPr>
        <p:spPr/>
        <p:txBody>
          <a:bodyPr>
            <a:noAutofit/>
          </a:bodyPr>
          <a:lstStyle/>
          <a:p>
            <a:r>
              <a:rPr lang="pl-PL" dirty="0" smtClean="0"/>
              <a:t>Nasza szkoła w bieżącym roku </a:t>
            </a:r>
            <a:br>
              <a:rPr lang="pl-PL" dirty="0" smtClean="0"/>
            </a:br>
            <a:r>
              <a:rPr lang="pl-PL" dirty="0" smtClean="0"/>
              <a:t>bierze udział w projekcie </a:t>
            </a:r>
            <a:r>
              <a:rPr lang="pl-PL" dirty="0" err="1" smtClean="0"/>
              <a:t>Cyfrowobezpieczni.pl</a:t>
            </a:r>
            <a:endParaRPr lang="pl-PL" dirty="0" smtClean="0"/>
          </a:p>
          <a:p>
            <a:r>
              <a:rPr lang="pl-PL" dirty="0" smtClean="0"/>
              <a:t>Jest to ogólnopolski projekt, skierowany do szkół</a:t>
            </a:r>
            <a:br>
              <a:rPr lang="pl-PL" dirty="0" smtClean="0"/>
            </a:br>
            <a:r>
              <a:rPr lang="pl-PL" dirty="0" smtClean="0"/>
              <a:t>przez Ministerstwo Edukacji Narodowej</a:t>
            </a:r>
          </a:p>
          <a:p>
            <a:r>
              <a:rPr lang="pl-PL" dirty="0" smtClean="0"/>
              <a:t>Udział w projekcie bierze ok. 10% szkół w Polsce</a:t>
            </a:r>
          </a:p>
          <a:p>
            <a:r>
              <a:rPr lang="pl-PL" dirty="0" smtClean="0"/>
              <a:t>Celem projektu jest zwiększenie bezpieczeństwa </a:t>
            </a:r>
            <a:br>
              <a:rPr lang="pl-PL" dirty="0" smtClean="0"/>
            </a:br>
            <a:r>
              <a:rPr lang="pl-PL" dirty="0" smtClean="0"/>
              <a:t>korzystania przez uczniów z technologii cyfrowych</a:t>
            </a:r>
          </a:p>
          <a:p>
            <a:r>
              <a:rPr lang="pl-PL" dirty="0" smtClean="0"/>
              <a:t>W ramach projektu nasza szkoła uczestniczy również</a:t>
            </a:r>
            <a:br>
              <a:rPr lang="pl-PL" dirty="0" smtClean="0"/>
            </a:br>
            <a:r>
              <a:rPr lang="pl-PL" dirty="0" smtClean="0"/>
              <a:t>w konkursie „Jesteśmy </a:t>
            </a:r>
            <a:r>
              <a:rPr lang="pl-PL" dirty="0" err="1" smtClean="0"/>
              <a:t>Cyfrowobezpieczni</a:t>
            </a:r>
            <a:r>
              <a:rPr lang="pl-PL" dirty="0" smtClean="0"/>
              <a:t>!”</a:t>
            </a:r>
            <a:endParaRPr lang="pl-PL" dirty="0"/>
          </a:p>
        </p:txBody>
      </p:sp>
      <p:pic>
        <p:nvPicPr>
          <p:cNvPr id="4" name="Obraz 3" descr="stopka.png"/>
          <p:cNvPicPr>
            <a:picLocks noChangeAspect="1"/>
          </p:cNvPicPr>
          <p:nvPr/>
        </p:nvPicPr>
        <p:blipFill rotWithShape="1">
          <a:blip r:embed="rId3" cstate="screen">
            <a:extLst>
              <a:ext uri="{28A0092B-C50C-407E-A947-70E740481C1C}">
                <a14:useLocalDpi xmlns="" xmlns:a14="http://schemas.microsoft.com/office/drawing/2010/main"/>
              </a:ext>
            </a:extLst>
          </a:blip>
          <a:srcRect/>
          <a:stretch/>
        </p:blipFill>
        <p:spPr>
          <a:xfrm>
            <a:off x="7031183" y="841578"/>
            <a:ext cx="1562479" cy="661416"/>
          </a:xfrm>
          <a:prstGeom prst="rect">
            <a:avLst/>
          </a:prstGeom>
        </p:spPr>
      </p:pic>
      <p:pic>
        <p:nvPicPr>
          <p:cNvPr id="5" name="Obraz 4" descr="Zrzut ekranu 2016-03-15 o 10.09.24.png"/>
          <p:cNvPicPr>
            <a:picLocks noChangeAspect="1"/>
          </p:cNvPicPr>
          <p:nvPr/>
        </p:nvPicPr>
        <p:blipFill>
          <a:blip r:embed="rId4" cstate="screen">
            <a:extLst>
              <a:ext uri="{28A0092B-C50C-407E-A947-70E740481C1C}">
                <a14:useLocalDpi xmlns="" xmlns:a14="http://schemas.microsoft.com/office/drawing/2010/main"/>
              </a:ext>
            </a:extLst>
          </a:blip>
          <a:stretch>
            <a:fillRect/>
          </a:stretch>
        </p:blipFill>
        <p:spPr>
          <a:xfrm>
            <a:off x="7137396" y="1916355"/>
            <a:ext cx="1524000" cy="1336017"/>
          </a:xfrm>
          <a:prstGeom prst="rect">
            <a:avLst/>
          </a:prstGeom>
        </p:spPr>
      </p:pic>
      <p:sp>
        <p:nvSpPr>
          <p:cNvPr id="9" name="PoleTekstowe 8"/>
          <p:cNvSpPr txBox="1"/>
          <p:nvPr/>
        </p:nvSpPr>
        <p:spPr>
          <a:xfrm>
            <a:off x="7357529" y="5037672"/>
            <a:ext cx="1303867" cy="646331"/>
          </a:xfrm>
          <a:prstGeom prst="rect">
            <a:avLst/>
          </a:prstGeom>
          <a:noFill/>
        </p:spPr>
        <p:txBody>
          <a:bodyPr wrap="square" rtlCol="0">
            <a:spAutoFit/>
          </a:bodyPr>
          <a:lstStyle/>
          <a:p>
            <a:r>
              <a:rPr lang="pl-PL" sz="3600" dirty="0" smtClean="0">
                <a:latin typeface="Arial"/>
                <a:cs typeface="Arial"/>
              </a:rPr>
              <a:t>10 %</a:t>
            </a:r>
            <a:endParaRPr lang="pl-PL" sz="3600" dirty="0">
              <a:latin typeface="Arial"/>
              <a:cs typeface="Arial"/>
            </a:endParaRPr>
          </a:p>
        </p:txBody>
      </p:sp>
      <p:sp>
        <p:nvSpPr>
          <p:cNvPr id="10" name="Strzałka w dół 9"/>
          <p:cNvSpPr/>
          <p:nvPr/>
        </p:nvSpPr>
        <p:spPr>
          <a:xfrm>
            <a:off x="7763929" y="1632717"/>
            <a:ext cx="254000" cy="194733"/>
          </a:xfrm>
          <a:prstGeom prst="down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Strzałka w dół 10"/>
          <p:cNvSpPr/>
          <p:nvPr/>
        </p:nvSpPr>
        <p:spPr>
          <a:xfrm>
            <a:off x="7763923" y="3410781"/>
            <a:ext cx="254000" cy="194733"/>
          </a:xfrm>
          <a:prstGeom prst="down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2" name="Strzałka w dół 11"/>
          <p:cNvSpPr/>
          <p:nvPr/>
        </p:nvSpPr>
        <p:spPr>
          <a:xfrm>
            <a:off x="7762375" y="5693223"/>
            <a:ext cx="254000" cy="194733"/>
          </a:xfrm>
          <a:prstGeom prst="down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6" name="Obraz 5" descr="Zrzut ekranu 2016-03-17 o 09.12.49.png"/>
          <p:cNvPicPr>
            <a:picLocks noChangeAspect="1"/>
          </p:cNvPicPr>
          <p:nvPr/>
        </p:nvPicPr>
        <p:blipFill>
          <a:blip r:embed="rId5" cstate="screen">
            <a:extLst>
              <a:ext uri="{28A0092B-C50C-407E-A947-70E740481C1C}">
                <a14:useLocalDpi xmlns="" xmlns:a14="http://schemas.microsoft.com/office/drawing/2010/main"/>
              </a:ext>
            </a:extLst>
          </a:blip>
          <a:stretch>
            <a:fillRect/>
          </a:stretch>
        </p:blipFill>
        <p:spPr>
          <a:xfrm>
            <a:off x="7260839" y="3605514"/>
            <a:ext cx="1332823" cy="1312880"/>
          </a:xfrm>
          <a:prstGeom prst="rect">
            <a:avLst/>
          </a:prstGeom>
        </p:spPr>
      </p:pic>
      <p:sp>
        <p:nvSpPr>
          <p:cNvPr id="13" name="Strzałka w dół 12"/>
          <p:cNvSpPr/>
          <p:nvPr/>
        </p:nvSpPr>
        <p:spPr>
          <a:xfrm>
            <a:off x="7762375" y="4897293"/>
            <a:ext cx="254000" cy="194733"/>
          </a:xfrm>
          <a:prstGeom prst="down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 xmlns:p14="http://schemas.microsoft.com/office/powerpoint/2010/main" val="378983323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730801" y="1949741"/>
            <a:ext cx="5657012" cy="2630283"/>
          </a:xfrm>
        </p:spPr>
        <p:txBody>
          <a:bodyPr/>
          <a:lstStyle/>
          <a:p>
            <a:pPr marL="0" indent="0">
              <a:lnSpc>
                <a:spcPct val="80000"/>
              </a:lnSpc>
              <a:buNone/>
            </a:pPr>
            <a:r>
              <a:rPr lang="pl-PL" sz="8800" b="1" dirty="0" smtClean="0"/>
              <a:t>Dziękuję za uwagę</a:t>
            </a:r>
          </a:p>
        </p:txBody>
      </p:sp>
    </p:spTree>
    <p:extLst>
      <p:ext uri="{BB962C8B-B14F-4D97-AF65-F5344CB8AC3E}">
        <p14:creationId xmlns="" xmlns:p14="http://schemas.microsoft.com/office/powerpoint/2010/main" val="15867772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descr="Fotolia_102287244_M.jpg"/>
          <p:cNvPicPr>
            <a:picLocks noChangeAspect="1"/>
          </p:cNvPicPr>
          <p:nvPr/>
        </p:nvPicPr>
        <p:blipFill rotWithShape="1">
          <a:blip r:embed="rId2">
            <a:extLst>
              <a:ext uri="{28A0092B-C50C-407E-A947-70E740481C1C}">
                <a14:useLocalDpi xmlns="" xmlns:a14="http://schemas.microsoft.com/office/drawing/2010/main" val="0"/>
              </a:ext>
            </a:extLst>
          </a:blip>
          <a:srcRect l="16515" b="6052"/>
          <a:stretch/>
        </p:blipFill>
        <p:spPr>
          <a:xfrm>
            <a:off x="0" y="0"/>
            <a:ext cx="9144000" cy="6858000"/>
          </a:xfrm>
          <a:prstGeom prst="rect">
            <a:avLst/>
          </a:prstGeom>
        </p:spPr>
      </p:pic>
      <p:pic>
        <p:nvPicPr>
          <p:cNvPr id="4" name="Obraz 3"/>
          <p:cNvPicPr>
            <a:picLocks noChangeAspect="1"/>
          </p:cNvPicPr>
          <p:nvPr/>
        </p:nvPicPr>
        <p:blipFill>
          <a:blip r:embed="rId3"/>
          <a:stretch>
            <a:fillRect/>
          </a:stretch>
        </p:blipFill>
        <p:spPr>
          <a:xfrm>
            <a:off x="205267" y="367399"/>
            <a:ext cx="8749502" cy="7954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Obraz 4"/>
          <p:cNvPicPr>
            <a:picLocks noChangeAspect="1"/>
          </p:cNvPicPr>
          <p:nvPr/>
        </p:nvPicPr>
        <p:blipFill>
          <a:blip r:embed="rId4"/>
          <a:stretch>
            <a:fillRect/>
          </a:stretch>
        </p:blipFill>
        <p:spPr>
          <a:xfrm rot="21024058">
            <a:off x="-456439" y="2531920"/>
            <a:ext cx="4935833" cy="32853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Obraz 5"/>
          <p:cNvPicPr>
            <a:picLocks noChangeAspect="1"/>
          </p:cNvPicPr>
          <p:nvPr/>
        </p:nvPicPr>
        <p:blipFill>
          <a:blip r:embed="rId5"/>
          <a:stretch>
            <a:fillRect/>
          </a:stretch>
        </p:blipFill>
        <p:spPr>
          <a:xfrm rot="21329383">
            <a:off x="123117" y="4748271"/>
            <a:ext cx="9144000" cy="13637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Obraz 6"/>
          <p:cNvPicPr>
            <a:picLocks noChangeAspect="1"/>
          </p:cNvPicPr>
          <p:nvPr/>
        </p:nvPicPr>
        <p:blipFill>
          <a:blip r:embed="rId6"/>
          <a:stretch>
            <a:fillRect/>
          </a:stretch>
        </p:blipFill>
        <p:spPr>
          <a:xfrm>
            <a:off x="2627306" y="1539322"/>
            <a:ext cx="6516694" cy="241160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 xmlns:p14="http://schemas.microsoft.com/office/powerpoint/2010/main" val="20091503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descr="inQuest_klasa.jpg"/>
          <p:cNvPicPr>
            <a:picLocks noChangeAspect="1"/>
          </p:cNvPicPr>
          <p:nvPr/>
        </p:nvPicPr>
        <p:blipFill rotWithShape="1">
          <a:blip r:embed="rId2" cstate="screen">
            <a:extLst>
              <a:ext uri="{BEBA8EAE-BF5A-486C-A8C5-ECC9F3942E4B}">
                <a14:imgProps xmlns="" xmlns:a14="http://schemas.microsoft.com/office/drawing/2010/main">
                  <a14:imgLayer r:embed="rId3">
                    <a14:imgEffect>
                      <a14:brightnessContrast bright="-40000"/>
                    </a14:imgEffect>
                  </a14:imgLayer>
                </a14:imgProps>
              </a:ext>
              <a:ext uri="{28A0092B-C50C-407E-A947-70E740481C1C}">
                <a14:useLocalDpi xmlns="" xmlns:a14="http://schemas.microsoft.com/office/drawing/2010/main"/>
              </a:ext>
            </a:extLst>
          </a:blip>
          <a:srcRect/>
          <a:stretch/>
        </p:blipFill>
        <p:spPr>
          <a:xfrm>
            <a:off x="0" y="0"/>
            <a:ext cx="9144000" cy="6858000"/>
          </a:xfrm>
          <a:prstGeom prst="rect">
            <a:avLst/>
          </a:prstGeom>
        </p:spPr>
      </p:pic>
      <p:sp>
        <p:nvSpPr>
          <p:cNvPr id="3" name="Symbol zastępczy zawartości 2"/>
          <p:cNvSpPr>
            <a:spLocks noGrp="1"/>
          </p:cNvSpPr>
          <p:nvPr>
            <p:ph idx="1"/>
          </p:nvPr>
        </p:nvSpPr>
        <p:spPr>
          <a:xfrm>
            <a:off x="1105010" y="-203200"/>
            <a:ext cx="7724505" cy="3605128"/>
          </a:xfrm>
        </p:spPr>
        <p:txBody>
          <a:bodyPr anchor="ctr"/>
          <a:lstStyle/>
          <a:p>
            <a:pPr marL="0" indent="0" algn="r">
              <a:lnSpc>
                <a:spcPct val="80000"/>
              </a:lnSpc>
              <a:buNone/>
            </a:pPr>
            <a:r>
              <a:rPr lang="pl-PL" sz="7200" b="1" dirty="0" smtClean="0">
                <a:solidFill>
                  <a:srgbClr val="FFFFFF"/>
                </a:solidFill>
              </a:rPr>
              <a:t>Jak mądrze korzystać </a:t>
            </a:r>
            <a:br>
              <a:rPr lang="pl-PL" sz="7200" b="1" dirty="0" smtClean="0">
                <a:solidFill>
                  <a:srgbClr val="FFFFFF"/>
                </a:solidFill>
              </a:rPr>
            </a:br>
            <a:r>
              <a:rPr lang="pl-PL" sz="7200" b="1" dirty="0" smtClean="0">
                <a:solidFill>
                  <a:srgbClr val="FFFFFF"/>
                </a:solidFill>
              </a:rPr>
              <a:t>z sieci</a:t>
            </a:r>
            <a:endParaRPr lang="pl-PL" sz="7200" b="1" dirty="0">
              <a:solidFill>
                <a:srgbClr val="FFFFFF"/>
              </a:solidFill>
            </a:endParaRPr>
          </a:p>
        </p:txBody>
      </p:sp>
      <p:pic>
        <p:nvPicPr>
          <p:cNvPr id="4" name="Obraz 3" descr="cb_zielone.png"/>
          <p:cNvPicPr>
            <a:picLocks noChangeAspect="1"/>
          </p:cNvPicPr>
          <p:nvPr/>
        </p:nvPicPr>
        <p:blipFill>
          <a:blip r:embed="rId4" cstate="screen">
            <a:extLst>
              <a:ext uri="{28A0092B-C50C-407E-A947-70E740481C1C}">
                <a14:useLocalDpi xmlns="" xmlns:a14="http://schemas.microsoft.com/office/drawing/2010/main"/>
              </a:ext>
            </a:extLst>
          </a:blip>
          <a:stretch>
            <a:fillRect/>
          </a:stretch>
        </p:blipFill>
        <p:spPr>
          <a:xfrm>
            <a:off x="7182664" y="5951239"/>
            <a:ext cx="1646851" cy="618133"/>
          </a:xfrm>
          <a:prstGeom prst="rect">
            <a:avLst/>
          </a:prstGeom>
        </p:spPr>
      </p:pic>
    </p:spTree>
    <p:extLst>
      <p:ext uri="{BB962C8B-B14F-4D97-AF65-F5344CB8AC3E}">
        <p14:creationId xmlns="" xmlns:p14="http://schemas.microsoft.com/office/powerpoint/2010/main" val="32075739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1091196"/>
            <a:ext cx="8229600" cy="1143000"/>
          </a:xfrm>
        </p:spPr>
        <p:txBody>
          <a:bodyPr/>
          <a:lstStyle/>
          <a:p>
            <a:r>
              <a:rPr lang="pl-PL" dirty="0" smtClean="0"/>
              <a:t>Jak mądrze korzystać z sieci</a:t>
            </a:r>
            <a:endParaRPr lang="pl-PL" dirty="0"/>
          </a:p>
        </p:txBody>
      </p:sp>
      <p:sp>
        <p:nvSpPr>
          <p:cNvPr id="3" name="Symbol zastępczy zawartości 2"/>
          <p:cNvSpPr>
            <a:spLocks noGrp="1"/>
          </p:cNvSpPr>
          <p:nvPr>
            <p:ph idx="1"/>
          </p:nvPr>
        </p:nvSpPr>
        <p:spPr>
          <a:xfrm>
            <a:off x="730800" y="2180661"/>
            <a:ext cx="8243867" cy="3923806"/>
          </a:xfrm>
        </p:spPr>
        <p:txBody>
          <a:bodyPr>
            <a:normAutofit fontScale="92500" lnSpcReduction="10000"/>
          </a:bodyPr>
          <a:lstStyle/>
          <a:p>
            <a:r>
              <a:rPr lang="pl-PL" dirty="0" smtClean="0"/>
              <a:t>Dzieci mogą wykorzystywać Internet do:</a:t>
            </a:r>
          </a:p>
          <a:p>
            <a:pPr lvl="1"/>
            <a:r>
              <a:rPr lang="pl-PL" dirty="0"/>
              <a:t>szukania informacji</a:t>
            </a:r>
          </a:p>
          <a:p>
            <a:pPr lvl="1"/>
            <a:r>
              <a:rPr lang="pl-PL" dirty="0"/>
              <a:t>pomocy w odrabianiu lekcji</a:t>
            </a:r>
          </a:p>
          <a:p>
            <a:pPr lvl="1"/>
            <a:r>
              <a:rPr lang="pl-PL" dirty="0"/>
              <a:t>pogłębiania zainteresowań</a:t>
            </a:r>
          </a:p>
          <a:p>
            <a:pPr lvl="1"/>
            <a:r>
              <a:rPr lang="pl-PL" dirty="0"/>
              <a:t>oglądania wartościowych filmów</a:t>
            </a:r>
          </a:p>
          <a:p>
            <a:pPr lvl="1"/>
            <a:r>
              <a:rPr lang="pl-PL" dirty="0"/>
              <a:t>grania w gry komputerowe (ale nie za dużo!)</a:t>
            </a:r>
          </a:p>
          <a:p>
            <a:pPr lvl="1"/>
            <a:r>
              <a:rPr lang="pl-PL" dirty="0"/>
              <a:t>rozmów z przyjaciółmi (ale nie może być to jedyny sposób ich kontaktu!)</a:t>
            </a:r>
          </a:p>
          <a:p>
            <a:pPr lvl="1"/>
            <a:r>
              <a:rPr lang="pl-PL" dirty="0"/>
              <a:t>tworzenia i udostępniania własnej </a:t>
            </a:r>
            <a:r>
              <a:rPr lang="pl-PL" dirty="0" smtClean="0"/>
              <a:t>twórczości</a:t>
            </a:r>
          </a:p>
          <a:p>
            <a:r>
              <a:rPr lang="pl-PL" dirty="0" smtClean="0"/>
              <a:t>Przygotowują się w ten sposób do dorosłego życia,</a:t>
            </a:r>
            <a:br>
              <a:rPr lang="pl-PL" dirty="0" smtClean="0"/>
            </a:br>
            <a:r>
              <a:rPr lang="pl-PL" dirty="0" smtClean="0"/>
              <a:t>którego częścią będą technologie cyfrowe</a:t>
            </a:r>
          </a:p>
          <a:p>
            <a:r>
              <a:rPr lang="pl-PL" dirty="0"/>
              <a:t>Dzięki tzw. „chmurze” mogą łatwiej dzielić się </a:t>
            </a:r>
            <a:br>
              <a:rPr lang="pl-PL" dirty="0"/>
            </a:br>
            <a:r>
              <a:rPr lang="pl-PL" dirty="0"/>
              <a:t>dokumentami i zadaniami ze swoimi </a:t>
            </a:r>
            <a:r>
              <a:rPr lang="pl-PL" dirty="0" smtClean="0"/>
              <a:t>rówieśnikami</a:t>
            </a:r>
          </a:p>
          <a:p>
            <a:pPr lvl="1"/>
            <a:endParaRPr lang="pl-PL" dirty="0" smtClean="0"/>
          </a:p>
          <a:p>
            <a:pPr lvl="1"/>
            <a:endParaRPr lang="pl-PL" dirty="0"/>
          </a:p>
          <a:p>
            <a:pPr marL="719138" lvl="1" indent="0">
              <a:buNone/>
            </a:pPr>
            <a:endParaRPr lang="pl-PL" dirty="0" smtClean="0"/>
          </a:p>
          <a:p>
            <a:pPr lvl="1"/>
            <a:endParaRPr lang="pl-PL" dirty="0"/>
          </a:p>
        </p:txBody>
      </p:sp>
      <p:pic>
        <p:nvPicPr>
          <p:cNvPr id="4" name="Obraz 3" descr="Zrzut ekranu 2016-03-15 o 10.36.02.png"/>
          <p:cNvPicPr>
            <a:picLocks noChangeAspect="1"/>
          </p:cNvPicPr>
          <p:nvPr/>
        </p:nvPicPr>
        <p:blipFill>
          <a:blip r:embed="rId3" cstate="screen">
            <a:extLst>
              <a:ext uri="{28A0092B-C50C-407E-A947-70E740481C1C}">
                <a14:useLocalDpi xmlns="" xmlns:a14="http://schemas.microsoft.com/office/drawing/2010/main"/>
              </a:ext>
            </a:extLst>
          </a:blip>
          <a:stretch>
            <a:fillRect/>
          </a:stretch>
        </p:blipFill>
        <p:spPr>
          <a:xfrm>
            <a:off x="1163805" y="246562"/>
            <a:ext cx="848471" cy="790456"/>
          </a:xfrm>
          <a:prstGeom prst="snip2DiagRect">
            <a:avLst>
              <a:gd name="adj1" fmla="val 12970"/>
              <a:gd name="adj2" fmla="val 16667"/>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 name="Obraz 4" descr="Zrzut ekranu 2016-03-15 o 10.37.05.png"/>
          <p:cNvPicPr>
            <a:picLocks noChangeAspect="1"/>
          </p:cNvPicPr>
          <p:nvPr/>
        </p:nvPicPr>
        <p:blipFill>
          <a:blip r:embed="rId4" cstate="screen">
            <a:extLst>
              <a:ext uri="{28A0092B-C50C-407E-A947-70E740481C1C}">
                <a14:useLocalDpi xmlns="" xmlns:a14="http://schemas.microsoft.com/office/drawing/2010/main"/>
              </a:ext>
            </a:extLst>
          </a:blip>
          <a:stretch>
            <a:fillRect/>
          </a:stretch>
        </p:blipFill>
        <p:spPr>
          <a:xfrm>
            <a:off x="3675976" y="219231"/>
            <a:ext cx="889952" cy="896038"/>
          </a:xfrm>
          <a:prstGeom prst="rect">
            <a:avLst/>
          </a:prstGeom>
          <a:noFill/>
          <a:ln>
            <a:noFill/>
          </a:ln>
        </p:spPr>
      </p:pic>
      <p:pic>
        <p:nvPicPr>
          <p:cNvPr id="6" name="Obraz 5" descr="Zrzut ekranu 2016-03-15 o 10.37.47.png"/>
          <p:cNvPicPr>
            <a:picLocks noChangeAspect="1"/>
          </p:cNvPicPr>
          <p:nvPr/>
        </p:nvPicPr>
        <p:blipFill>
          <a:blip r:embed="rId5" cstate="screen">
            <a:extLst>
              <a:ext uri="{28A0092B-C50C-407E-A947-70E740481C1C}">
                <a14:useLocalDpi xmlns="" xmlns:a14="http://schemas.microsoft.com/office/drawing/2010/main"/>
              </a:ext>
            </a:extLst>
          </a:blip>
          <a:stretch>
            <a:fillRect/>
          </a:stretch>
        </p:blipFill>
        <p:spPr>
          <a:xfrm>
            <a:off x="2278842" y="219231"/>
            <a:ext cx="1004667" cy="881287"/>
          </a:xfrm>
          <a:prstGeom prst="rect">
            <a:avLst/>
          </a:prstGeom>
          <a:noFill/>
          <a:ln>
            <a:noFill/>
          </a:ln>
        </p:spPr>
      </p:pic>
      <p:pic>
        <p:nvPicPr>
          <p:cNvPr id="7" name="Obraz 6" descr="Zrzut ekranu 2016-03-15 o 10.48.30.png"/>
          <p:cNvPicPr>
            <a:picLocks noChangeAspect="1"/>
          </p:cNvPicPr>
          <p:nvPr/>
        </p:nvPicPr>
        <p:blipFill>
          <a:blip r:embed="rId6" cstate="screen">
            <a:extLst>
              <a:ext uri="{28A0092B-C50C-407E-A947-70E740481C1C}">
                <a14:useLocalDpi xmlns="" xmlns:a14="http://schemas.microsoft.com/office/drawing/2010/main"/>
              </a:ext>
            </a:extLst>
          </a:blip>
          <a:stretch>
            <a:fillRect/>
          </a:stretch>
        </p:blipFill>
        <p:spPr>
          <a:xfrm>
            <a:off x="4780876" y="206531"/>
            <a:ext cx="997936" cy="963749"/>
          </a:xfrm>
          <a:prstGeom prst="rect">
            <a:avLst/>
          </a:prstGeom>
        </p:spPr>
      </p:pic>
      <p:pic>
        <p:nvPicPr>
          <p:cNvPr id="9" name="Obraz 8" descr="Zrzut ekranu 2016-03-15 o 10.55.05.png"/>
          <p:cNvPicPr>
            <a:picLocks noChangeAspect="1"/>
          </p:cNvPicPr>
          <p:nvPr/>
        </p:nvPicPr>
        <p:blipFill rotWithShape="1">
          <a:blip r:embed="rId7" cstate="screen">
            <a:extLst>
              <a:ext uri="{28A0092B-C50C-407E-A947-70E740481C1C}">
                <a14:useLocalDpi xmlns="" xmlns:a14="http://schemas.microsoft.com/office/drawing/2010/main"/>
              </a:ext>
            </a:extLst>
          </a:blip>
          <a:srcRect/>
          <a:stretch/>
        </p:blipFill>
        <p:spPr>
          <a:xfrm>
            <a:off x="6828405" y="4868594"/>
            <a:ext cx="782347" cy="693237"/>
          </a:xfrm>
          <a:prstGeom prst="rect">
            <a:avLst/>
          </a:prstGeom>
        </p:spPr>
      </p:pic>
      <p:pic>
        <p:nvPicPr>
          <p:cNvPr id="11" name="Obraz 10" descr="Zrzut ekranu 2016-03-15 o 10.59.27.png"/>
          <p:cNvPicPr>
            <a:picLocks noChangeAspect="1"/>
          </p:cNvPicPr>
          <p:nvPr/>
        </p:nvPicPr>
        <p:blipFill>
          <a:blip r:embed="rId8" cstate="screen">
            <a:extLst>
              <a:ext uri="{28A0092B-C50C-407E-A947-70E740481C1C}">
                <a14:useLocalDpi xmlns="" xmlns:a14="http://schemas.microsoft.com/office/drawing/2010/main"/>
              </a:ext>
            </a:extLst>
          </a:blip>
          <a:stretch>
            <a:fillRect/>
          </a:stretch>
        </p:blipFill>
        <p:spPr>
          <a:xfrm>
            <a:off x="6963422" y="1701236"/>
            <a:ext cx="1534160" cy="9588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Obraz 11" descr="Zrzut ekranu 2016-03-15 o 11.00.53.png"/>
          <p:cNvPicPr>
            <a:picLocks noChangeAspect="1"/>
          </p:cNvPicPr>
          <p:nvPr/>
        </p:nvPicPr>
        <p:blipFill>
          <a:blip r:embed="rId9" cstate="screen">
            <a:extLst>
              <a:ext uri="{28A0092B-C50C-407E-A947-70E740481C1C}">
                <a14:useLocalDpi xmlns="" xmlns:a14="http://schemas.microsoft.com/office/drawing/2010/main"/>
              </a:ext>
            </a:extLst>
          </a:blip>
          <a:stretch>
            <a:fillRect/>
          </a:stretch>
        </p:blipFill>
        <p:spPr>
          <a:xfrm>
            <a:off x="6975828" y="2782491"/>
            <a:ext cx="1540508" cy="9628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Obraz 7" descr="Zrzut ekranu 2016-03-17 o 09.21.33.png"/>
          <p:cNvPicPr>
            <a:picLocks noChangeAspect="1"/>
          </p:cNvPicPr>
          <p:nvPr/>
        </p:nvPicPr>
        <p:blipFill>
          <a:blip r:embed="rId10" cstate="screen">
            <a:extLst>
              <a:ext uri="{28A0092B-C50C-407E-A947-70E740481C1C}">
                <a14:useLocalDpi xmlns="" xmlns:a14="http://schemas.microsoft.com/office/drawing/2010/main"/>
              </a:ext>
            </a:extLst>
          </a:blip>
          <a:stretch>
            <a:fillRect/>
          </a:stretch>
        </p:blipFill>
        <p:spPr>
          <a:xfrm>
            <a:off x="7733355" y="4881422"/>
            <a:ext cx="1150083" cy="693237"/>
          </a:xfrm>
          <a:prstGeom prst="rect">
            <a:avLst/>
          </a:prstGeom>
        </p:spPr>
      </p:pic>
      <p:pic>
        <p:nvPicPr>
          <p:cNvPr id="14" name="Obraz 13" descr="Zrzut ekranu 2016-06-21 o 11.40.16.png"/>
          <p:cNvPicPr>
            <a:picLocks noChangeAspect="1"/>
          </p:cNvPicPr>
          <p:nvPr/>
        </p:nvPicPr>
        <p:blipFill>
          <a:blip r:embed="rId11">
            <a:extLst>
              <a:ext uri="{28A0092B-C50C-407E-A947-70E740481C1C}">
                <a14:useLocalDpi xmlns="" xmlns:a14="http://schemas.microsoft.com/office/drawing/2010/main" val="0"/>
              </a:ext>
            </a:extLst>
          </a:blip>
          <a:stretch>
            <a:fillRect/>
          </a:stretch>
        </p:blipFill>
        <p:spPr>
          <a:xfrm>
            <a:off x="5997232" y="206531"/>
            <a:ext cx="2577153" cy="1345619"/>
          </a:xfrm>
          <a:prstGeom prst="rect">
            <a:avLst/>
          </a:prstGeom>
        </p:spPr>
      </p:pic>
    </p:spTree>
    <p:extLst>
      <p:ext uri="{BB962C8B-B14F-4D97-AF65-F5344CB8AC3E}">
        <p14:creationId xmlns="" xmlns:p14="http://schemas.microsoft.com/office/powerpoint/2010/main" val="11483903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descr="inQuest_chłopak.jpg"/>
          <p:cNvPicPr>
            <a:picLocks noChangeAspect="1"/>
          </p:cNvPicPr>
          <p:nvPr/>
        </p:nvPicPr>
        <p:blipFill rotWithShape="1">
          <a:blip r:embed="rId2" cstate="screen">
            <a:extLst>
              <a:ext uri="{BEBA8EAE-BF5A-486C-A8C5-ECC9F3942E4B}">
                <a14:imgProps xmlns="" xmlns:a14="http://schemas.microsoft.com/office/drawing/2010/main">
                  <a14:imgLayer r:embed="rId3">
                    <a14:imgEffect>
                      <a14:brightnessContrast bright="-40000"/>
                    </a14:imgEffect>
                  </a14:imgLayer>
                </a14:imgProps>
              </a:ext>
              <a:ext uri="{28A0092B-C50C-407E-A947-70E740481C1C}">
                <a14:useLocalDpi xmlns="" xmlns:a14="http://schemas.microsoft.com/office/drawing/2010/main"/>
              </a:ext>
            </a:extLst>
          </a:blip>
          <a:srcRect/>
          <a:stretch/>
        </p:blipFill>
        <p:spPr>
          <a:xfrm>
            <a:off x="0" y="0"/>
            <a:ext cx="9144000" cy="6858000"/>
          </a:xfrm>
          <a:prstGeom prst="rect">
            <a:avLst/>
          </a:prstGeom>
        </p:spPr>
      </p:pic>
      <p:sp>
        <p:nvSpPr>
          <p:cNvPr id="2" name="Tytuł 1"/>
          <p:cNvSpPr>
            <a:spLocks noGrp="1"/>
          </p:cNvSpPr>
          <p:nvPr>
            <p:ph type="title"/>
          </p:nvPr>
        </p:nvSpPr>
        <p:spPr>
          <a:xfrm>
            <a:off x="457199" y="5511800"/>
            <a:ext cx="8420025" cy="1346200"/>
          </a:xfrm>
        </p:spPr>
        <p:txBody>
          <a:bodyPr>
            <a:noAutofit/>
          </a:bodyPr>
          <a:lstStyle/>
          <a:p>
            <a:pPr>
              <a:lnSpc>
                <a:spcPct val="80000"/>
              </a:lnSpc>
            </a:pPr>
            <a:r>
              <a:rPr lang="pl-PL" sz="8000" dirty="0" smtClean="0">
                <a:solidFill>
                  <a:srgbClr val="FFFFFF"/>
                </a:solidFill>
              </a:rPr>
              <a:t>Zagrożenia!</a:t>
            </a:r>
            <a:endParaRPr lang="pl-PL" sz="8000" dirty="0">
              <a:solidFill>
                <a:srgbClr val="FFFFFF"/>
              </a:solidFill>
            </a:endParaRPr>
          </a:p>
        </p:txBody>
      </p:sp>
      <p:pic>
        <p:nvPicPr>
          <p:cNvPr id="6" name="Obraz 5" descr="cb_zielone.png"/>
          <p:cNvPicPr>
            <a:picLocks noChangeAspect="1"/>
          </p:cNvPicPr>
          <p:nvPr/>
        </p:nvPicPr>
        <p:blipFill>
          <a:blip r:embed="rId4" cstate="screen">
            <a:extLst>
              <a:ext uri="{28A0092B-C50C-407E-A947-70E740481C1C}">
                <a14:useLocalDpi xmlns="" xmlns:a14="http://schemas.microsoft.com/office/drawing/2010/main"/>
              </a:ext>
            </a:extLst>
          </a:blip>
          <a:stretch>
            <a:fillRect/>
          </a:stretch>
        </p:blipFill>
        <p:spPr>
          <a:xfrm>
            <a:off x="7182664" y="5951239"/>
            <a:ext cx="1646851" cy="618133"/>
          </a:xfrm>
          <a:prstGeom prst="rect">
            <a:avLst/>
          </a:prstGeom>
        </p:spPr>
      </p:pic>
    </p:spTree>
    <p:extLst>
      <p:ext uri="{BB962C8B-B14F-4D97-AF65-F5344CB8AC3E}">
        <p14:creationId xmlns="" xmlns:p14="http://schemas.microsoft.com/office/powerpoint/2010/main" val="1412763406"/>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yw pakietu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Motyw pakietu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5044</TotalTime>
  <Words>3258</Words>
  <Application>Microsoft Macintosh PowerPoint</Application>
  <PresentationFormat>Pokaz na ekranie (4:3)</PresentationFormat>
  <Paragraphs>623</Paragraphs>
  <Slides>51</Slides>
  <Notes>16</Notes>
  <HiddenSlides>0</HiddenSlides>
  <MMClips>0</MMClips>
  <ScaleCrop>false</ScaleCrop>
  <HeadingPairs>
    <vt:vector size="4" baseType="variant">
      <vt:variant>
        <vt:lpstr>Motyw</vt:lpstr>
      </vt:variant>
      <vt:variant>
        <vt:i4>1</vt:i4>
      </vt:variant>
      <vt:variant>
        <vt:lpstr>Tytuły slajdów</vt:lpstr>
      </vt:variant>
      <vt:variant>
        <vt:i4>51</vt:i4>
      </vt:variant>
    </vt:vector>
  </HeadingPairs>
  <TitlesOfParts>
    <vt:vector size="52" baseType="lpstr">
      <vt:lpstr>Motyw pakietu Office</vt:lpstr>
      <vt:lpstr>Bezpieczeństwo Cyfrowe  dzieci i młodzieży</vt:lpstr>
      <vt:lpstr>Plan spotkania</vt:lpstr>
      <vt:lpstr>Slajd 3</vt:lpstr>
      <vt:lpstr>Slajd 4</vt:lpstr>
      <vt:lpstr>Slajd 5</vt:lpstr>
      <vt:lpstr>Slajd 6</vt:lpstr>
      <vt:lpstr>Slajd 7</vt:lpstr>
      <vt:lpstr>Jak mądrze korzystać z sieci</vt:lpstr>
      <vt:lpstr>Zagrożenia!</vt:lpstr>
      <vt:lpstr>Slajd 10</vt:lpstr>
      <vt:lpstr>Kontakt z obcymi osobami w sieci</vt:lpstr>
      <vt:lpstr>Slajd 12</vt:lpstr>
      <vt:lpstr>Niewłaściwe dla rozwoju dziecka treści</vt:lpstr>
      <vt:lpstr>Slajd 14</vt:lpstr>
      <vt:lpstr>Wirusy i inne złośliwe oprogramowanie</vt:lpstr>
      <vt:lpstr>Slajd 16</vt:lpstr>
      <vt:lpstr>Ergonomia korzystania z urządzeń cyfrowych</vt:lpstr>
      <vt:lpstr>Slajd 18</vt:lpstr>
      <vt:lpstr>Naruszanie praw autorskich</vt:lpstr>
      <vt:lpstr>Slajd 20</vt:lpstr>
      <vt:lpstr>Nieprawdziwe lub błędne informacje</vt:lpstr>
      <vt:lpstr>Slajd 22</vt:lpstr>
      <vt:lpstr>Seksting</vt:lpstr>
      <vt:lpstr>Slajd 24</vt:lpstr>
      <vt:lpstr>Cyberprzemoc</vt:lpstr>
      <vt:lpstr>Slajd 26</vt:lpstr>
      <vt:lpstr>Slajd 27</vt:lpstr>
      <vt:lpstr>Slajd 28</vt:lpstr>
      <vt:lpstr>Slajd 29</vt:lpstr>
      <vt:lpstr>Slajd 30</vt:lpstr>
      <vt:lpstr>Slajd 31</vt:lpstr>
      <vt:lpstr>Slajd 32</vt:lpstr>
      <vt:lpstr>Slajd 33</vt:lpstr>
      <vt:lpstr>Slajd 34</vt:lpstr>
      <vt:lpstr>Slajd 35</vt:lpstr>
      <vt:lpstr>Slajd 36</vt:lpstr>
      <vt:lpstr>Slajd 37</vt:lpstr>
      <vt:lpstr>Finanse</vt:lpstr>
      <vt:lpstr>Slajd 39</vt:lpstr>
      <vt:lpstr>Co mogą zrobić rodzice?</vt:lpstr>
      <vt:lpstr>Co mogą zrobić rodzice?</vt:lpstr>
      <vt:lpstr>Współpraca szkoły z rodzicami</vt:lpstr>
      <vt:lpstr>Slajd 43</vt:lpstr>
      <vt:lpstr>Slajd 44</vt:lpstr>
      <vt:lpstr>Slajd 45</vt:lpstr>
      <vt:lpstr>Slajd 46</vt:lpstr>
      <vt:lpstr>Slajd 47</vt:lpstr>
      <vt:lpstr>Slajd 48</vt:lpstr>
      <vt:lpstr>Slajd 49</vt:lpstr>
      <vt:lpstr>Projekt Cyfrowobezpieczni.pl</vt:lpstr>
      <vt:lpstr>Slajd 51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Łukasz Srokowski</dc:creator>
  <cp:lastModifiedBy>Nauczyciel</cp:lastModifiedBy>
  <cp:revision>120</cp:revision>
  <dcterms:created xsi:type="dcterms:W3CDTF">2015-12-31T09:22:59Z</dcterms:created>
  <dcterms:modified xsi:type="dcterms:W3CDTF">2017-02-01T09:18:33Z</dcterms:modified>
</cp:coreProperties>
</file>