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9"/>
  </p:notesMasterIdLst>
  <p:handoutMasterIdLst>
    <p:handoutMasterId r:id="rId40"/>
  </p:handoutMasterIdLst>
  <p:sldIdLst>
    <p:sldId id="329" r:id="rId2"/>
    <p:sldId id="311" r:id="rId3"/>
    <p:sldId id="334" r:id="rId4"/>
    <p:sldId id="331" r:id="rId5"/>
    <p:sldId id="325" r:id="rId6"/>
    <p:sldId id="319" r:id="rId7"/>
    <p:sldId id="327" r:id="rId8"/>
    <p:sldId id="332" r:id="rId9"/>
    <p:sldId id="313" r:id="rId10"/>
    <p:sldId id="314" r:id="rId11"/>
    <p:sldId id="363" r:id="rId12"/>
    <p:sldId id="364" r:id="rId13"/>
    <p:sldId id="365" r:id="rId14"/>
    <p:sldId id="366" r:id="rId15"/>
    <p:sldId id="368" r:id="rId16"/>
    <p:sldId id="369" r:id="rId17"/>
    <p:sldId id="357" r:id="rId18"/>
    <p:sldId id="335" r:id="rId19"/>
    <p:sldId id="336" r:id="rId20"/>
    <p:sldId id="337" r:id="rId21"/>
    <p:sldId id="338" r:id="rId22"/>
    <p:sldId id="339" r:id="rId23"/>
    <p:sldId id="340" r:id="rId24"/>
    <p:sldId id="341" r:id="rId25"/>
    <p:sldId id="342" r:id="rId26"/>
    <p:sldId id="343" r:id="rId27"/>
    <p:sldId id="350" r:id="rId28"/>
    <p:sldId id="351" r:id="rId29"/>
    <p:sldId id="352" r:id="rId30"/>
    <p:sldId id="355" r:id="rId31"/>
    <p:sldId id="354" r:id="rId32"/>
    <p:sldId id="344" r:id="rId33"/>
    <p:sldId id="345" r:id="rId34"/>
    <p:sldId id="346" r:id="rId35"/>
    <p:sldId id="347" r:id="rId36"/>
    <p:sldId id="348" r:id="rId37"/>
    <p:sldId id="356" r:id="rId38"/>
  </p:sldIdLst>
  <p:sldSz cx="9144000" cy="6858000" type="screen4x3"/>
  <p:notesSz cx="6883400" cy="9906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58" autoAdjust="0"/>
  </p:normalViewPr>
  <p:slideViewPr>
    <p:cSldViewPr>
      <p:cViewPr varScale="1">
        <p:scale>
          <a:sx n="69" d="100"/>
          <a:sy n="69" d="100"/>
        </p:scale>
        <p:origin x="-140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2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80846EC-D0FC-4E96-AB74-6DF81E49955F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3B131B27-8A4F-4BC1-A682-198BA1953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98900" y="0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11C8197-04AD-428A-85B0-883BE141DE78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6520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939" tIns="47969" rIns="95939" bIns="47969" rtlCol="0" anchor="ctr"/>
          <a:lstStyle/>
          <a:p>
            <a:pPr lvl="0"/>
            <a:endParaRPr lang="pl-PL" noProof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8975" y="4705350"/>
            <a:ext cx="5505450" cy="4457700"/>
          </a:xfrm>
          <a:prstGeom prst="rect">
            <a:avLst/>
          </a:prstGeom>
        </p:spPr>
        <p:txBody>
          <a:bodyPr vert="horz" lIns="95939" tIns="47969" rIns="95939" bIns="47969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  <a:endParaRPr lang="pl-PL" noProof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3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98900" y="9409113"/>
            <a:ext cx="2982913" cy="495300"/>
          </a:xfrm>
          <a:prstGeom prst="rect">
            <a:avLst/>
          </a:prstGeom>
        </p:spPr>
        <p:txBody>
          <a:bodyPr vert="horz" lIns="95939" tIns="47969" rIns="95939" bIns="47969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3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753D455B-CBFB-4404-A938-6B2C437A93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8372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2A53E1D-D5BB-4E41-89FA-7FFC3F3172DA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59396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D50E6CD-E42B-4751-957A-239267F5461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042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C7E8298-552C-4B97-B26A-8419DF6F3B8B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144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698020-480A-4F0E-AC63-997C77A254E8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  <p:sp>
        <p:nvSpPr>
          <p:cNvPr id="6246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03D33D-52C2-4C87-A0CB-C8B1FC5602FE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pl-P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79F863-9179-469E-A2D3-D586A1216435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pl-PL"/>
          </a:p>
        </p:txBody>
      </p:sp>
      <p:sp>
        <p:nvSpPr>
          <p:cNvPr id="6656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4" name="Rectangle 1027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938E6B7-CB3A-4B53-89B1-0EE902AB6BD9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pl-PL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055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89A3C98-0AA3-4AEB-9090-817E8ED50104}" type="slidenum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pl-PL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 bwMode="auto"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pl-PL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pl-PL" smtClean="0"/>
              <a:t>Kliknij, aby edytować styl wzorca podtytułu</a:t>
            </a:r>
            <a:endParaRPr lang="en-US"/>
          </a:p>
        </p:txBody>
      </p:sp>
      <p:sp>
        <p:nvSpPr>
          <p:cNvPr id="7" name="Symbol zastępczy daty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2457ED4F-ACD7-41B8-9054-312B1F4AFE9C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10" name="Symbol zastępczy stopki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1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B959926-F759-40A0-8929-92993BEF5C7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C7A7F-240C-4A80-A112-921965E4FD82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9903C-AED1-4960-835E-B1470DD941E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7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FC438F-BE0F-4077-81CA-381AEDE71C83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8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DF97C-168B-4ACF-A04A-50EFD557541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ytuł, clipart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4213" y="609600"/>
            <a:ext cx="8078787" cy="1143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clipart 2"/>
          <p:cNvSpPr>
            <a:spLocks noGrp="1"/>
          </p:cNvSpPr>
          <p:nvPr>
            <p:ph type="clipArt" sz="half" idx="1"/>
          </p:nvPr>
        </p:nvSpPr>
        <p:spPr>
          <a:xfrm>
            <a:off x="684213" y="1981200"/>
            <a:ext cx="3810000" cy="3962400"/>
          </a:xfrm>
        </p:spPr>
        <p:txBody>
          <a:bodyPr>
            <a:normAutofit/>
          </a:bodyPr>
          <a:lstStyle/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646613" y="1981200"/>
            <a:ext cx="3810000" cy="3962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E7AF8B-D20C-4266-A8E9-ACCE6D6A968A}" type="datetime1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2pPr lvl="1"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2pPr>
          </a:lstStyle>
          <a:p>
            <a:pPr lvl="1">
              <a:defRPr/>
            </a:pPr>
            <a:fld id="{559E3CA0-8B96-4490-95BB-5E2E6CC168FE}" type="slidenum">
              <a:rPr lang="pl-PL"/>
              <a:pPr lvl="1"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301625" y="228600"/>
            <a:ext cx="8510588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01625" y="1676400"/>
            <a:ext cx="4194175" cy="2135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76400"/>
            <a:ext cx="4194175" cy="21351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301625" y="3963988"/>
            <a:ext cx="4194175" cy="2135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63988"/>
            <a:ext cx="4194175" cy="2135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5F7652-DFF4-4EF8-BC62-7650B5D66C5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7EBE9-C964-43B7-9046-340592315E35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5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3054C4-A9DA-473E-B200-9CF6096533A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Prostokąt 4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7" name="Symbol zastępczy daty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BF8B6F-7999-41A1-A54C-269B02F669B3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8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 smtClean="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0B3FC2EA-C8F4-4E0F-98E4-C1DF7D982A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826D03E-BEC5-4877-8597-4A7B65E50F77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6" name="Symbol zastępczy numeru slajdu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1108121-5BCD-47E4-968B-9EE76235CC4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7" name="Symbol zastępczy stopki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3" name="Symbol zastępczy zawartości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16" name="Symbol zastępczy tekstu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5" name="Symbol zastępczy tekstu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Symbol zastępczy daty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89ADEA8-263F-42E6-A336-C7429F40B0E9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8" name="Symbol zastępczy numeru slajdu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C18AD318-CAF0-443A-8D61-D8358439C6C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9" name="Symbol zastępczy stopki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B702BF-1C18-4A0D-992E-8FF66650E72F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4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6FDDBD-B696-49C5-A1AE-3AFCD7042A96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FFC1A-EA86-4B5A-93D4-4BD781C1F657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9F92028D-ABD7-43AE-910B-E596E3A78683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9" name="Symbol zastępczy zawartości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5" name="Symbol zastępczy daty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73913-F114-48BD-B379-2F1886C6FD8B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6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DE7A8-AF23-4001-9F29-8BDE31C0D1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>
    <p:newsfla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Prostokąt 5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Prostokąt 6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pl-PL" noProof="0" smtClean="0"/>
              <a:t>Kliknij ikonę, aby dodać obraz</a:t>
            </a:r>
            <a:endParaRPr lang="en-US" noProof="0" dirty="0"/>
          </a:p>
        </p:txBody>
      </p:sp>
      <p:sp>
        <p:nvSpPr>
          <p:cNvPr id="9" name="Symbol zastępczy daty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FA0F5D5-3DF8-42CB-A9CF-4FCE4EE66B00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10" name="Symbol zastępczy numeru slajdu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 smtClean="0"/>
            </a:lvl1pPr>
          </a:lstStyle>
          <a:p>
            <a:pPr>
              <a:defRPr/>
            </a:pPr>
            <a:fld id="{4C71998B-09D2-417F-B050-EF3BF843846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  <p:sp>
        <p:nvSpPr>
          <p:cNvPr id="11" name="Symbol zastępczy stopki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newsfla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ymbol zastępczy tytułu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</a:t>
            </a:r>
            <a:endParaRPr lang="en-US" smtClean="0"/>
          </a:p>
        </p:txBody>
      </p:sp>
      <p:sp>
        <p:nvSpPr>
          <p:cNvPr id="1027" name="Symbol zastępczy tekstu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smtClean="0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smtClean="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C784147-79A5-446F-8DBF-CFE149D182D3}" type="datetimeFigureOut">
              <a:rPr lang="pl-PL"/>
              <a:pPr>
                <a:defRPr/>
              </a:pPr>
              <a:t>2016-06-13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Prostokąt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Prostokąt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Prostokąt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6180B4E8-C5D9-4240-97C3-CAAD0CF1A582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2" r:id="rId1"/>
    <p:sldLayoutId id="2147483758" r:id="rId2"/>
    <p:sldLayoutId id="2147483763" r:id="rId3"/>
    <p:sldLayoutId id="2147483764" r:id="rId4"/>
    <p:sldLayoutId id="2147483765" r:id="rId5"/>
    <p:sldLayoutId id="2147483759" r:id="rId6"/>
    <p:sldLayoutId id="2147483766" r:id="rId7"/>
    <p:sldLayoutId id="2147483760" r:id="rId8"/>
    <p:sldLayoutId id="2147483767" r:id="rId9"/>
    <p:sldLayoutId id="2147483761" r:id="rId10"/>
    <p:sldLayoutId id="2147483768" r:id="rId11"/>
    <p:sldLayoutId id="2147483769" r:id="rId12"/>
    <p:sldLayoutId id="2147483770" r:id="rId13"/>
  </p:sldLayoutIdLst>
  <p:transition>
    <p:newsflash/>
  </p:transition>
  <p:txStyles>
    <p:titleStyle>
      <a:lvl1pPr algn="l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-18"/>
        </a:defRPr>
      </a:lvl9pPr>
    </p:titleStyle>
    <p:bodyStyle>
      <a:lvl1pPr marL="319088" indent="-319088" algn="l" rtl="0" fontAlgn="base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fontAlgn="base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fontAlgn="base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fontAlgn="base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Bezpieczne  wakacje  </a:t>
            </a: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2016</a:t>
            </a:r>
            <a:endParaRPr lang="pl-PL" dirty="0"/>
          </a:p>
        </p:txBody>
      </p:sp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4716016" y="2420888"/>
            <a:ext cx="2879725" cy="2881313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229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420888"/>
            <a:ext cx="2097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5"/>
          <p:cNvSpPr>
            <a:spLocks noGrp="1"/>
          </p:cNvSpPr>
          <p:nvPr>
            <p:ph sz="quarter" idx="1"/>
          </p:nvPr>
        </p:nvSpPr>
        <p:spPr>
          <a:xfrm>
            <a:off x="5436096" y="2276872"/>
            <a:ext cx="2448272" cy="4063752"/>
          </a:xfrm>
        </p:spPr>
        <p:txBody>
          <a:bodyPr/>
          <a:lstStyle/>
          <a:p>
            <a:pPr algn="ctr"/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81153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kern="0" dirty="0" smtClean="0">
                <a:latin typeface="Calibri" pitchFamily="34" charset="0"/>
              </a:rPr>
              <a:t>Niebezpieczne  zwierzęta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571500" y="1785938"/>
            <a:ext cx="8043863" cy="43576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2400" b="1" smtClean="0">
                <a:latin typeface="Calibri" pitchFamily="34" charset="0"/>
              </a:rPr>
              <a:t>Tak przyjmuje się pozycję żółwia:</a:t>
            </a:r>
            <a:endParaRPr lang="pl-PL" sz="2400" smtClean="0">
              <a:latin typeface="Calibri" pitchFamily="34" charset="0"/>
            </a:endParaRPr>
          </a:p>
          <a:p>
            <a:r>
              <a:rPr lang="pl-PL" sz="2400" smtClean="0">
                <a:latin typeface="Calibri" pitchFamily="34" charset="0"/>
              </a:rPr>
              <a:t>spleć dłonie do wewnątrz,</a:t>
            </a:r>
          </a:p>
          <a:p>
            <a:r>
              <a:rPr lang="pl-PL" sz="2400" smtClean="0">
                <a:latin typeface="Calibri" pitchFamily="34" charset="0"/>
              </a:rPr>
              <a:t>schowaj kciuki do środka,</a:t>
            </a:r>
          </a:p>
          <a:p>
            <a:r>
              <a:rPr lang="pl-PL" sz="2400" smtClean="0">
                <a:latin typeface="Calibri" pitchFamily="34" charset="0"/>
              </a:rPr>
              <a:t>załóż ręce na kark,</a:t>
            </a:r>
          </a:p>
          <a:p>
            <a:r>
              <a:rPr lang="pl-PL" sz="2400" smtClean="0">
                <a:latin typeface="Calibri" pitchFamily="34" charset="0"/>
              </a:rPr>
              <a:t>osłoń nimi także uszy,</a:t>
            </a:r>
          </a:p>
          <a:p>
            <a:r>
              <a:rPr lang="pl-PL" sz="2400" smtClean="0">
                <a:latin typeface="Calibri" pitchFamily="34" charset="0"/>
              </a:rPr>
              <a:t>kucnij,</a:t>
            </a:r>
          </a:p>
          <a:p>
            <a:r>
              <a:rPr lang="pl-PL" sz="2400" smtClean="0">
                <a:latin typeface="Calibri" pitchFamily="34" charset="0"/>
              </a:rPr>
              <a:t>przyciągnij głowę do kolan.</a:t>
            </a:r>
          </a:p>
          <a:p>
            <a:r>
              <a:rPr lang="pl-PL" sz="2400" smtClean="0">
                <a:latin typeface="Calibri" pitchFamily="34" charset="0"/>
              </a:rPr>
              <a:t>Pies, zniechęcony taką postawą i brakiem reakcji ze strony ofiary, na ogół odchodzi.</a:t>
            </a:r>
          </a:p>
          <a:p>
            <a:endParaRPr lang="pl-PL" sz="2200" smtClean="0">
              <a:latin typeface="Calibri" pitchFamily="34" charset="0"/>
            </a:endParaRPr>
          </a:p>
        </p:txBody>
      </p:sp>
      <p:pic>
        <p:nvPicPr>
          <p:cNvPr id="24580" name="Obraz 3" descr="http://www.kwp.radom.pl/upload/image/POLECAMY/Bezpieczne%20wakacje/obro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2286000"/>
            <a:ext cx="3325813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3" cstate="print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251520" y="1844824"/>
            <a:ext cx="8739893" cy="313932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PIESZY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W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66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+mn-lt"/>
                <a:cs typeface="+mn-cs"/>
              </a:rPr>
              <a:t>RUCHU DROGOWYM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0" y="2349500"/>
            <a:ext cx="9144000" cy="3252788"/>
          </a:xfrm>
        </p:spPr>
        <p:txBody>
          <a:bodyPr>
            <a:normAutofit fontScale="92500" lnSpcReduction="20000"/>
          </a:bodyPr>
          <a:lstStyle/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Dziecko w wieku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do 7 lat może korzystać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z drogi tylko pod opieką osoby, </a:t>
            </a:r>
          </a:p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która osiągnęła wiek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  <a:t>co najmniej 10 lat. </a:t>
            </a:r>
            <a:br>
              <a:rPr lang="pl-PL" sz="4400" b="1" dirty="0" smtClean="0">
                <a:solidFill>
                  <a:srgbClr val="000000"/>
                </a:solidFill>
                <a:latin typeface="Calibri" pitchFamily="34" charset="0"/>
              </a:rPr>
            </a:br>
            <a:endParaRPr lang="pl-PL" sz="4400" b="1" dirty="0" smtClean="0">
              <a:solidFill>
                <a:srgbClr val="000000"/>
              </a:solidFill>
              <a:latin typeface="Calibri" pitchFamily="34" charset="0"/>
            </a:endParaRPr>
          </a:p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4400" dirty="0" smtClean="0"/>
          </a:p>
          <a:p>
            <a:pPr marL="320040" indent="-320040" algn="ctr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4400" dirty="0" smtClean="0"/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0" y="1989138"/>
            <a:ext cx="9144000" cy="3252787"/>
          </a:xfrm>
        </p:spPr>
        <p:txBody>
          <a:bodyPr>
            <a:normAutofit fontScale="92500"/>
          </a:bodyPr>
          <a:lstStyle/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endParaRPr lang="pl-PL" sz="36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Pieszy w wieku do 15 lat, poruszając </a:t>
            </a:r>
            <a:b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się po drodze po zmierzchu, poza obszarem zabudowanym, jest obowiązany używać elementów odblaskowych w sposób widoczny </a:t>
            </a:r>
            <a:b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</a:br>
            <a:r>
              <a:rPr lang="pl-PL" sz="3600" b="1" dirty="0" smtClean="0">
                <a:solidFill>
                  <a:srgbClr val="000000"/>
                </a:solidFill>
                <a:latin typeface="Calibri" pitchFamily="34" charset="0"/>
              </a:rPr>
              <a:t>dla innych uczestników ruchu. </a:t>
            </a:r>
            <a:endParaRPr lang="pl-PL" sz="36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611188" y="1916113"/>
            <a:ext cx="7921625" cy="37449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b="1" smtClean="0">
              <a:cs typeface="Arial" charset="0"/>
            </a:endParaRPr>
          </a:p>
          <a:p>
            <a:pPr algn="ctr">
              <a:buFont typeface="Wingdings" pitchFamily="2" charset="2"/>
              <a:buNone/>
            </a:pPr>
            <a:r>
              <a:rPr lang="pl-PL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Pieszy jest obowiązany korzystać z chodnika lub drogi dla pieszych, a w razie ich braku – z lewego pobocza. Jeżeli nie ma pobocza lub czasowo nie można z niego korzystać, pieszy może korzystać z lewej strony jezdni, pod warunkiem zajmowania miejsca jak najbliżej jej krawędzi i </a:t>
            </a:r>
            <a:r>
              <a:rPr lang="pl-PL" b="1" smtClean="0">
                <a:solidFill>
                  <a:srgbClr val="FF0000"/>
                </a:solidFill>
                <a:latin typeface="Calibri" pitchFamily="34" charset="0"/>
                <a:cs typeface="Arial" charset="0"/>
              </a:rPr>
              <a:t>ustępowania miejsca </a:t>
            </a:r>
            <a:r>
              <a:rPr lang="pl-PL" b="1" smtClean="0">
                <a:solidFill>
                  <a:srgbClr val="000000"/>
                </a:solidFill>
                <a:latin typeface="Calibri" pitchFamily="34" charset="0"/>
                <a:cs typeface="Arial" charset="0"/>
              </a:rPr>
              <a:t>nadjeżdżającemu pojazdowi.</a:t>
            </a:r>
          </a:p>
        </p:txBody>
      </p:sp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Pieszy w ruchu drogowym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ole tekstowe 15"/>
          <p:cNvSpPr txBox="1"/>
          <p:nvPr/>
        </p:nvSpPr>
        <p:spPr>
          <a:xfrm>
            <a:off x="607680" y="68431"/>
            <a:ext cx="7895110" cy="156966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7200" b="1" dirty="0">
                <a:ln w="28575">
                  <a:solidFill>
                    <a:srgbClr val="00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ROWERZYŚCI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dirty="0">
                <a:ln w="6350">
                  <a:solidFill>
                    <a:srgbClr val="000000"/>
                  </a:solidFill>
                </a:ln>
                <a:solidFill>
                  <a:schemeClr val="bg1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+mn-lt"/>
                <a:cs typeface="+mn-cs"/>
              </a:rPr>
              <a:t>kartę rowerową można uzyskać po ukończeniu 10 lat</a:t>
            </a:r>
          </a:p>
        </p:txBody>
      </p:sp>
      <p:sp>
        <p:nvSpPr>
          <p:cNvPr id="16387" name="pole tekstowe 16"/>
          <p:cNvSpPr txBox="1">
            <a:spLocks noChangeArrowheads="1"/>
          </p:cNvSpPr>
          <p:nvPr/>
        </p:nvSpPr>
        <p:spPr bwMode="auto">
          <a:xfrm>
            <a:off x="971550" y="2628850"/>
            <a:ext cx="7416800" cy="397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Kierujący rowerem jest obowiązany korzystać  z drogi dla rowerów lub z drogi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dla rowerów i pieszych. </a:t>
            </a:r>
            <a:r>
              <a:rPr lang="pl-PL" sz="28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  <a:t/>
            </a:r>
            <a:br>
              <a:rPr lang="pl-PL" sz="2800" b="1" dirty="0">
                <a:ln>
                  <a:solidFill>
                    <a:schemeClr val="tx1"/>
                  </a:solidFill>
                </a:ln>
                <a:latin typeface="+mn-lt"/>
                <a:cs typeface="+mn-cs"/>
              </a:rPr>
            </a:br>
            <a:endParaRPr lang="pl-PL" sz="28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Kierujący rowerem, korzystając z drogi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dla rowerów i pieszych, </a:t>
            </a:r>
            <a:b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</a:br>
            <a:r>
              <a:rPr lang="pl-PL" sz="2800" b="1" dirty="0">
                <a:ln>
                  <a:solidFill>
                    <a:srgbClr val="000000"/>
                  </a:solidFill>
                </a:ln>
                <a:solidFill>
                  <a:srgbClr val="FF0000"/>
                </a:solidFill>
                <a:latin typeface="+mn-lt"/>
                <a:cs typeface="+mn-cs"/>
              </a:rPr>
              <a:t>jest obowiązany zachować szczególną ostrożność i ustępować miejsca pieszym.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sz="2800" b="1" dirty="0">
              <a:ln>
                <a:solidFill>
                  <a:schemeClr val="tx1"/>
                </a:solidFill>
              </a:ln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9" descr="C:\DYSK D\GUZIK\Prezentacje\Pliki do prezentacji\Droga pieszo-rowerowa.jpg"/>
          <p:cNvPicPr>
            <a:picLocks noChangeAspect="1" noChangeArrowheads="1"/>
          </p:cNvPicPr>
          <p:nvPr/>
        </p:nvPicPr>
        <p:blipFill>
          <a:blip r:embed="rId3" cstate="print"/>
          <a:srcRect l="54166" t="65234" r="29391" b="23569"/>
          <a:stretch>
            <a:fillRect/>
          </a:stretch>
        </p:blipFill>
        <p:spPr bwMode="auto">
          <a:xfrm>
            <a:off x="539750" y="4508500"/>
            <a:ext cx="20986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4716463" y="2276475"/>
            <a:ext cx="3887787" cy="1081088"/>
          </a:xfrm>
        </p:spPr>
        <p:txBody>
          <a:bodyPr>
            <a:normAutofit fontScale="92500" lnSpcReduction="10000"/>
          </a:bodyPr>
          <a:lstStyle/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Rowerzyści i piesi korzystają z tej strony drogi którą wskazuje znak.</a:t>
            </a:r>
          </a:p>
        </p:txBody>
      </p:sp>
      <p:pic>
        <p:nvPicPr>
          <p:cNvPr id="7" name="Obraz 6" descr="Znaki C13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27313" y="1916113"/>
            <a:ext cx="1901825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Znak C13 II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1844675"/>
            <a:ext cx="1900237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Symbol zastępczy zawartości 8"/>
          <p:cNvSpPr>
            <a:spLocks noGrp="1"/>
          </p:cNvSpPr>
          <p:nvPr>
            <p:ph sz="quarter" idx="2"/>
          </p:nvPr>
        </p:nvSpPr>
        <p:spPr>
          <a:xfrm>
            <a:off x="3132138" y="5300663"/>
            <a:ext cx="5543550" cy="936625"/>
          </a:xfrm>
        </p:spPr>
        <p:txBody>
          <a:bodyPr>
            <a:normAutofit fontScale="85000" lnSpcReduction="20000"/>
          </a:bodyPr>
          <a:lstStyle/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Piesi korzystają z całej szerokości drogi.</a:t>
            </a:r>
          </a:p>
          <a:p>
            <a:pPr marL="320040" indent="-320040" algn="ctr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2400" b="1" dirty="0" smtClean="0">
                <a:solidFill>
                  <a:srgbClr val="000000"/>
                </a:solidFill>
                <a:cs typeface="Arial" charset="0"/>
              </a:rPr>
              <a:t>Kierujący rowerami mają obowiązek ustąpić miejsca pieszym.</a:t>
            </a:r>
          </a:p>
        </p:txBody>
      </p:sp>
      <p:sp>
        <p:nvSpPr>
          <p:cNvPr id="9" name="Tytuł 1"/>
          <p:cNvSpPr>
            <a:spLocks noGrp="1"/>
          </p:cNvSpPr>
          <p:nvPr>
            <p:ph type="title"/>
          </p:nvPr>
        </p:nvSpPr>
        <p:spPr>
          <a:xfrm>
            <a:off x="395288" y="228600"/>
            <a:ext cx="7561262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sz="3600" b="1" dirty="0" smtClean="0"/>
              <a:t/>
            </a:r>
            <a:br>
              <a:rPr lang="pl-PL" sz="3600" b="1" dirty="0" smtClean="0"/>
            </a:br>
            <a:r>
              <a:rPr lang="pl-PL" sz="3100" b="1" dirty="0" smtClean="0">
                <a:latin typeface="Calibri" pitchFamily="34" charset="0"/>
              </a:rPr>
              <a:t>ZNAKI  SZCZEGÓLNE</a:t>
            </a:r>
            <a:r>
              <a:rPr lang="pl-PL" sz="2700" dirty="0" smtClean="0">
                <a:latin typeface="Calibri" pitchFamily="34" charset="0"/>
              </a:rPr>
              <a:t/>
            </a:r>
            <a:br>
              <a:rPr lang="pl-PL" sz="2700" dirty="0" smtClean="0">
                <a:latin typeface="Calibri" pitchFamily="34" charset="0"/>
              </a:rPr>
            </a:br>
            <a:r>
              <a:rPr lang="pl-PL" dirty="0" smtClean="0"/>
              <a:t> </a:t>
            </a:r>
            <a:br>
              <a:rPr lang="pl-PL" dirty="0" smtClean="0"/>
            </a:br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2" descr="D:\Do prezentacjii\tł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3" name="Picture 13" descr="D:\Do prezentacjii\tło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75565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539750" y="2420938"/>
            <a:ext cx="8229600" cy="20574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6000" b="1" dirty="0" smtClean="0">
                <a:solidFill>
                  <a:srgbClr val="C00000"/>
                </a:solidFill>
                <a:latin typeface="Calibri" pitchFamily="34" charset="0"/>
              </a:rPr>
              <a:t>Bezpieczny wypoczynek nad wodą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9" descr="D:\Do prezentacjii\tł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75565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7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6553200" cy="1219200"/>
          </a:xfrm>
        </p:spPr>
        <p:txBody>
          <a:bodyPr/>
          <a:lstStyle/>
          <a:p>
            <a:r>
              <a:rPr lang="pl-PL" b="1" u="sng" smtClean="0">
                <a:solidFill>
                  <a:srgbClr val="000099"/>
                </a:solidFill>
                <a:cs typeface="Times New Roman" pitchFamily="18" charset="0"/>
              </a:rPr>
              <a:t>Zanim wejdziesz do wody:</a:t>
            </a:r>
            <a:r>
              <a:rPr lang="pl-PL" smtClean="0"/>
              <a:t> </a:t>
            </a:r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1066800" y="1773238"/>
            <a:ext cx="6932613" cy="5084762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Kąp się zawsze pod okiem osób dorosłych </a:t>
            </a:r>
            <a:r>
              <a:rPr lang="pl-PL" sz="2800" dirty="0" smtClean="0"/>
              <a:t>   </a:t>
            </a:r>
            <a:r>
              <a:rPr lang="pl-PL" sz="2800" dirty="0" smtClean="0">
                <a:cs typeface="Times New Roman" charset="0"/>
              </a:rPr>
              <a:t>najlepiej na strzeżonych plażach;</a:t>
            </a:r>
            <a:endParaRPr lang="pl-PL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Przed wejściem do wody sprawdź czy można się kąpać (biała flaga- można się kąpać, czerwona – zakaz kąpieli);</a:t>
            </a:r>
            <a:endParaRPr lang="pl-PL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  <a:p>
            <a:pPr marL="320040" indent="-320040" fontAlgn="auto">
              <a:spcAft>
                <a:spcPts val="0"/>
              </a:spcAft>
              <a:buFontTx/>
              <a:buChar char="•"/>
              <a:defRPr/>
            </a:pPr>
            <a:endParaRPr lang="pl-PL" sz="2800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</p:txBody>
      </p:sp>
      <p:pic>
        <p:nvPicPr>
          <p:cNvPr id="36869" name="Picture 10" descr="D:\Do prezentacjii\ratownik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2708275"/>
            <a:ext cx="2741612" cy="254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70" name="Picture 14" descr="D:\Do prezentacjii\logo slwo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6" descr="D:\Do prezentacjii\tł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7338"/>
            <a:ext cx="7556500" cy="3776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6983412" cy="1219200"/>
          </a:xfrm>
        </p:spPr>
        <p:txBody>
          <a:bodyPr/>
          <a:lstStyle/>
          <a:p>
            <a:r>
              <a:rPr lang="pl-PL" b="1" u="sng" smtClean="0">
                <a:solidFill>
                  <a:srgbClr val="000099"/>
                </a:solidFill>
                <a:cs typeface="Times New Roman" pitchFamily="18" charset="0"/>
              </a:rPr>
              <a:t>Zanim wejdziesz do wody:</a:t>
            </a:r>
            <a:r>
              <a:rPr lang="pl-PL" smtClean="0"/>
              <a:t> 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00213"/>
            <a:ext cx="7392988" cy="4752975"/>
          </a:xfrm>
        </p:spPr>
        <p:txBody>
          <a:bodyPr>
            <a:normAutofit lnSpcReduction="10000"/>
          </a:bodyPr>
          <a:lstStyle/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Jeśli jesteś rozgrzany nie wskakuj raptownie do wody. Najlepiej najpierw trochę się</a:t>
            </a:r>
            <a:r>
              <a:rPr lang="pl-PL" sz="2800" dirty="0" smtClean="0"/>
              <a:t> </a:t>
            </a:r>
            <a:r>
              <a:rPr lang="pl-PL" sz="2800" dirty="0" smtClean="0">
                <a:cs typeface="Times New Roman" charset="0"/>
              </a:rPr>
              <a:t>zamocz;</a:t>
            </a:r>
            <a:endParaRPr lang="pl-PL" sz="28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>
              <a:solidFill>
                <a:srgbClr val="0066FF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dirty="0" smtClean="0">
                <a:cs typeface="Times New Roman" charset="0"/>
              </a:rPr>
              <a:t>Jeśli niedawno jadłeś odczekaj trochę</a:t>
            </a: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Tx/>
              <a:buChar char="•"/>
              <a:defRPr/>
            </a:pPr>
            <a:endParaRPr lang="pl-PL" sz="2800" dirty="0" smtClean="0"/>
          </a:p>
          <a:p>
            <a:pPr marL="320040" indent="-320040" algn="just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800" dirty="0" smtClean="0"/>
          </a:p>
        </p:txBody>
      </p:sp>
      <p:pic>
        <p:nvPicPr>
          <p:cNvPr id="37893" name="Picture 5" descr="D:\Do prezentacjii\schładzani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00338" y="2492375"/>
            <a:ext cx="37338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4" name="Picture 14" descr="D:\Do prezentacjii\logo slwo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ytuł 1"/>
          <p:cNvSpPr>
            <a:spLocks noGrp="1"/>
          </p:cNvSpPr>
          <p:nvPr>
            <p:ph type="title"/>
          </p:nvPr>
        </p:nvSpPr>
        <p:spPr>
          <a:xfrm>
            <a:off x="785813" y="457200"/>
            <a:ext cx="8205787" cy="542925"/>
          </a:xfrm>
        </p:spPr>
        <p:txBody>
          <a:bodyPr/>
          <a:lstStyle/>
          <a:p>
            <a:r>
              <a:rPr lang="pl-PL" sz="3200" b="1" smtClean="0"/>
              <a:t>Bezpiecznie w miejscu zamieszkania</a:t>
            </a:r>
          </a:p>
        </p:txBody>
      </p:sp>
      <p:sp>
        <p:nvSpPr>
          <p:cNvPr id="14339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86125" y="2000250"/>
            <a:ext cx="2786063" cy="40798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b="1" smtClean="0"/>
              <a:t>Zagrożenia:</a:t>
            </a:r>
            <a:endParaRPr lang="pl-PL" smtClean="0"/>
          </a:p>
          <a:p>
            <a:r>
              <a:rPr lang="pl-PL" smtClean="0"/>
              <a:t>Internet,</a:t>
            </a:r>
          </a:p>
          <a:p>
            <a:r>
              <a:rPr lang="pl-PL" smtClean="0"/>
              <a:t>nieznajomy,</a:t>
            </a:r>
          </a:p>
          <a:p>
            <a:r>
              <a:rPr lang="pl-PL" smtClean="0"/>
              <a:t>gaz, ogień, prąd elektryczny, woda.</a:t>
            </a:r>
          </a:p>
          <a:p>
            <a:endParaRPr lang="pl-PL" smtClean="0"/>
          </a:p>
          <a:p>
            <a:endParaRPr lang="pl-PL" smtClean="0"/>
          </a:p>
        </p:txBody>
      </p:sp>
      <p:pic>
        <p:nvPicPr>
          <p:cNvPr id="14340" name="Picture 3" descr="E:\KOLOROWANKA II\Kontakt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2071688"/>
            <a:ext cx="2667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4" descr="E:\KOLOROWANKA II\Kuchenka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4429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2" name="Obraz 6" descr="http://www.kwp.radom.pl/upload/image/POLECAMY/Bezpieczne%20wakacje/cukierek.BM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50" y="2143125"/>
            <a:ext cx="2540000" cy="190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3" name="Picture 5" descr="E:\KOLOROWANKA II\Internet 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" y="4429125"/>
            <a:ext cx="257175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Obraz 9" descr="Logo mazowsze.gif"/>
          <p:cNvPicPr>
            <a:picLocks noChangeAspect="1"/>
          </p:cNvPicPr>
          <p:nvPr/>
        </p:nvPicPr>
        <p:blipFill>
          <a:blip r:embed="rId6" cstate="print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A950E2D-B7B8-48AD-BB41-88D90DAADB30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F30D9855-9BBF-4786-A1B9-4BE26DD9E944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20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38916" name="Picture 2054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8" name="Rectangle 2050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39939" name="Rectangle 2051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dirty="0" smtClean="0">
                <a:cs typeface="Times New Roman" pitchFamily="18" charset="0"/>
              </a:rPr>
              <a:t>Zanurzaj się stopniowo;</a:t>
            </a:r>
            <a:r>
              <a:rPr lang="pl-PL" sz="2800" dirty="0" smtClean="0"/>
              <a:t> </a:t>
            </a:r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endParaRPr lang="pl-PL" sz="2800" dirty="0" smtClean="0"/>
          </a:p>
          <a:p>
            <a:pPr>
              <a:lnSpc>
                <a:spcPct val="80000"/>
              </a:lnSpc>
            </a:pPr>
            <a:r>
              <a:rPr lang="pl-PL" sz="2800" dirty="0" smtClean="0">
                <a:cs typeface="Times New Roman" pitchFamily="18" charset="0"/>
              </a:rPr>
              <a:t>Nawet, jeśli dobrze pływasz nie wypływaj poza czerwone boje;</a:t>
            </a:r>
            <a:r>
              <a:rPr lang="pl-PL" sz="2800" dirty="0" smtClean="0"/>
              <a:t> </a:t>
            </a:r>
          </a:p>
          <a:p>
            <a:pPr>
              <a:lnSpc>
                <a:spcPct val="80000"/>
              </a:lnSpc>
            </a:pPr>
            <a:endParaRPr lang="pl-PL" sz="2800" dirty="0" smtClean="0"/>
          </a:p>
        </p:txBody>
      </p:sp>
      <p:pic>
        <p:nvPicPr>
          <p:cNvPr id="38919" name="Picture 2053" descr="D:\Do prezentacjii\zanużan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0" y="1981200"/>
            <a:ext cx="4800600" cy="280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20" name="Picture 14" descr="D:\Do prezentacjii\logo slwo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AFA2E53-3514-494B-8ABC-7012D6388738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5090D61F-6AB7-46EB-9FAC-EC919F621489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21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39940" name="Picture 7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smtClean="0">
                <a:cs typeface="Times New Roman" charset="0"/>
              </a:rPr>
              <a:t>W wodzie:</a:t>
            </a:r>
            <a:r>
              <a:rPr lang="pl-PL" b="1" smtClean="0">
                <a:cs typeface="Times New Roman" charset="0"/>
              </a:rPr>
              <a:t/>
            </a:r>
            <a:br>
              <a:rPr lang="pl-PL" b="1" smtClean="0">
                <a:cs typeface="Times New Roman" charset="0"/>
              </a:rPr>
            </a:br>
            <a:endParaRPr lang="pl-PL" b="1" smtClean="0">
              <a:cs typeface="Times New Roman" charset="0"/>
            </a:endParaRP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smtClean="0">
                <a:cs typeface="Times New Roman" charset="0"/>
              </a:rPr>
              <a:t>Jeśli nie umiesz pływać –nie przekraczaj linii wyznaczonych przez żółte boje. Kąp się tylko w miejscach, w których masz grunt pod nogami;</a:t>
            </a:r>
            <a:r>
              <a:rPr lang="pl-PL" sz="2800" smtClean="0"/>
              <a:t> </a:t>
            </a:r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8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r>
              <a:rPr lang="pl-PL" sz="2800" smtClean="0">
                <a:cs typeface="Times New Roman" charset="0"/>
              </a:rPr>
              <a:t>Nie kąp się zbyt długo. Jeśli czujesz zmęczenie, lub jest ci zimno – wracaj na brzeg;</a:t>
            </a:r>
            <a:endParaRPr lang="pl-PL" sz="28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800" smtClean="0"/>
          </a:p>
          <a:p>
            <a:pPr marL="320040" indent="-320040" fontAlgn="auto">
              <a:lnSpc>
                <a:spcPct val="80000"/>
              </a:lnSpc>
              <a:spcAft>
                <a:spcPts val="0"/>
              </a:spcAft>
              <a:buFont typeface="Wingdings"/>
              <a:buChar char=""/>
              <a:defRPr/>
            </a:pPr>
            <a:endParaRPr lang="pl-PL" sz="2400" smtClean="0"/>
          </a:p>
        </p:txBody>
      </p:sp>
      <p:pic>
        <p:nvPicPr>
          <p:cNvPr id="39943" name="Picture 6" descr="D:\Do prezentacjii\zimn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2590800"/>
            <a:ext cx="3429000" cy="2357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14" descr="D:\Do prezentacjii\logo slwo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C384394-AFB8-41CB-BCA5-EB99590361BE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7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F42A6FFD-98E1-4E90-8C1A-09CD50E64F52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22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0964" name="Picture 2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/>
            </a:r>
            <a:br>
              <a:rPr lang="pl-PL" b="1" u="sng" dirty="0" smtClean="0">
                <a:cs typeface="Times New Roman" charset="0"/>
              </a:rPr>
            </a:b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6042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7772400" cy="4343400"/>
          </a:xfrm>
        </p:spPr>
        <p:txBody>
          <a:bodyPr/>
          <a:lstStyle/>
          <a:p>
            <a:r>
              <a:rPr lang="pl-PL" sz="2800" smtClean="0"/>
              <a:t>Nie kąp się nigdy w pobliżu ostróg. Nie chodź też po nich. Ostrogi są śliskie – łatwo można z nich spaść, są też obrośnięte przez małże – można się pokaleczyć.</a:t>
            </a:r>
          </a:p>
          <a:p>
            <a:endParaRPr lang="pl-PL" sz="24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</p:txBody>
      </p:sp>
      <p:pic>
        <p:nvPicPr>
          <p:cNvPr id="40967" name="Picture 6" descr="D:\Do prezentacjii\pomos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3357563"/>
            <a:ext cx="4876800" cy="2633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14" descr="D:\Do prezentacjii\logo slwop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F50EE8C-6755-4B7A-BFEB-FD57F727F018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2CEE784B-CC48-40F4-BB92-0C87E4805731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23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1988" name="Picture 2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350"/>
            <a:ext cx="91440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1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dirty="0" smtClean="0">
                <a:cs typeface="Times New Roman" charset="0"/>
              </a:rPr>
              <a:t/>
            </a:r>
            <a:br>
              <a:rPr lang="pl-PL" b="1" u="sng" dirty="0" smtClean="0">
                <a:cs typeface="Times New Roman" charset="0"/>
              </a:rPr>
            </a:br>
            <a:r>
              <a:rPr lang="pl-PL" b="1" u="sng" dirty="0" smtClean="0">
                <a:cs typeface="Times New Roman" charset="0"/>
              </a:rPr>
              <a:t>W wodzie:</a:t>
            </a:r>
            <a:r>
              <a:rPr lang="pl-PL" b="1" dirty="0" smtClean="0">
                <a:cs typeface="Times New Roman" charset="0"/>
              </a:rPr>
              <a:t/>
            </a:r>
            <a:br>
              <a:rPr lang="pl-PL" b="1" dirty="0" smtClean="0">
                <a:cs typeface="Times New Roman" charset="0"/>
              </a:rPr>
            </a:br>
            <a:endParaRPr lang="pl-PL" b="1" dirty="0" smtClean="0">
              <a:cs typeface="Times New Roman" charset="0"/>
            </a:endParaRPr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772400" cy="3810000"/>
          </a:xfrm>
        </p:spPr>
        <p:txBody>
          <a:bodyPr/>
          <a:lstStyle/>
          <a:p>
            <a:r>
              <a:rPr lang="pl-PL" sz="2400" smtClean="0"/>
              <a:t>Nie skacz do nieznanej wody. Zawsze wcześniej sprawdzaj głębokość i dno zbiornika.</a:t>
            </a:r>
          </a:p>
          <a:p>
            <a:endParaRPr lang="pl-PL" sz="2400" smtClean="0"/>
          </a:p>
          <a:p>
            <a:r>
              <a:rPr lang="pl-PL" sz="2400" smtClean="0"/>
              <a:t>Korzystaj ze sprzętu wodnego (łódek, kajaków, żaglówek) zawsze w kapoku.</a:t>
            </a:r>
          </a:p>
          <a:p>
            <a:endParaRPr lang="pl-PL" sz="2400" smtClean="0"/>
          </a:p>
          <a:p>
            <a:r>
              <a:rPr lang="pl-PL" sz="2400" smtClean="0"/>
              <a:t>Nie przeceniaj swoich umiejętności, nie daj się podpuszczać kolegom – możesz stracić siły i trudno będzie wrócić do brzegu.</a:t>
            </a:r>
          </a:p>
          <a:p>
            <a:endParaRPr lang="pl-PL" sz="24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  <a:p>
            <a:endParaRPr lang="pl-PL" sz="2800" smtClean="0"/>
          </a:p>
        </p:txBody>
      </p:sp>
      <p:pic>
        <p:nvPicPr>
          <p:cNvPr id="41991" name="Picture 14" descr="D:\Do prezentacjii\logo slwop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EC6B31-A1E2-4083-997C-200B3BDDC1CE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8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C46039CC-7FD3-4430-98BD-1375CC5CFCFE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24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3012" name="Picture 4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D:\Do prezentacjii\tł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6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0"/>
            <a:ext cx="8078787" cy="1600200"/>
          </a:xfrm>
        </p:spPr>
        <p:txBody>
          <a:bodyPr/>
          <a:lstStyle/>
          <a:p>
            <a:pPr algn="ctr"/>
            <a:r>
              <a:rPr lang="pl-PL" b="1" u="sng" smtClean="0">
                <a:cs typeface="Times New Roman" pitchFamily="18" charset="0"/>
              </a:rPr>
              <a:t>Po wyjściu z wody;</a:t>
            </a:r>
            <a:r>
              <a:rPr lang="pl-PL" smtClean="0"/>
              <a:t> 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600200"/>
            <a:ext cx="7772400" cy="45656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Wytrzyj się ręcznikiem</a:t>
            </a:r>
            <a:r>
              <a:rPr lang="pl-PL" sz="2800" smtClean="0"/>
              <a:t>, odpocznij i zagrzej zanim znowu wejdziesz do wody.</a:t>
            </a:r>
          </a:p>
          <a:p>
            <a:pPr>
              <a:lnSpc>
                <a:spcPct val="80000"/>
              </a:lnSpc>
            </a:pPr>
            <a:endParaRPr lang="pl-PL" sz="2800" smtClean="0"/>
          </a:p>
          <a:p>
            <a:pPr>
              <a:lnSpc>
                <a:spcPct val="80000"/>
              </a:lnSpc>
            </a:pPr>
            <a:endParaRPr lang="pl-PL" smtClean="0"/>
          </a:p>
          <a:p>
            <a:pPr>
              <a:lnSpc>
                <a:spcPct val="80000"/>
              </a:lnSpc>
            </a:pPr>
            <a:endParaRPr lang="pl-PL" smtClean="0"/>
          </a:p>
          <a:p>
            <a:pPr>
              <a:lnSpc>
                <a:spcPct val="80000"/>
              </a:lnSpc>
            </a:pPr>
            <a:endParaRPr lang="pl-PL" smtClean="0"/>
          </a:p>
          <a:p>
            <a:pPr>
              <a:lnSpc>
                <a:spcPct val="80000"/>
              </a:lnSpc>
            </a:pPr>
            <a:endParaRPr lang="pl-PL" smtClean="0"/>
          </a:p>
          <a:p>
            <a:pPr>
              <a:lnSpc>
                <a:spcPct val="80000"/>
              </a:lnSpc>
            </a:pPr>
            <a:endParaRPr lang="pl-PL" smtClean="0"/>
          </a:p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Opalaj się z umiarem, używaj kremów z filtrem UV. Noś coś na głowie i okulary przeciwsłoneczne</a:t>
            </a:r>
            <a:r>
              <a:rPr lang="pl-PL" sz="2400" smtClean="0"/>
              <a:t> </a:t>
            </a:r>
          </a:p>
        </p:txBody>
      </p:sp>
      <p:pic>
        <p:nvPicPr>
          <p:cNvPr id="43016" name="Picture 5" descr="D:\Do prezentacjii\plaż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4600" y="2514600"/>
            <a:ext cx="4191000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7" name="Picture 14" descr="D:\Do prezentacjii\logo slwop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85113" y="188913"/>
            <a:ext cx="108267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5812F04-8CF7-4263-9422-5CD8C60D0B21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AEFBF8BD-5858-4222-8DD8-5899AA6B0D30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25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4036" name="Picture 4" descr="D:\Do prezentacjii\tł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57338"/>
            <a:ext cx="7067550" cy="5300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smtClean="0">
                <a:solidFill>
                  <a:srgbClr val="FF3300"/>
                </a:solidFill>
                <a:cs typeface="Times New Roman" charset="0"/>
              </a:rPr>
              <a:t>NAJCZĘSTSZE PRZYCZYNY UTONIĘĆ</a:t>
            </a:r>
            <a:r>
              <a:rPr lang="pl-PL" smtClean="0"/>
              <a:t> 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133600"/>
            <a:ext cx="7772400" cy="43434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endParaRPr lang="pl-PL" smtClean="0"/>
          </a:p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Niepotrzebna brawura, przecenianie swoich sił i umiejętności pływackich</a:t>
            </a:r>
            <a:endParaRPr lang="pl-PL" sz="2800" smtClean="0"/>
          </a:p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Pływanie w stanie nietrzeźwym. Alkohol powoduje zaburzenia zmysłu równowagi i orientacji</a:t>
            </a:r>
          </a:p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Brak umiejętności pływania</a:t>
            </a:r>
            <a:endParaRPr lang="pl-PL" smtClean="0"/>
          </a:p>
          <a:p>
            <a:pPr>
              <a:lnSpc>
                <a:spcPct val="80000"/>
              </a:lnSpc>
            </a:pPr>
            <a:r>
              <a:rPr lang="pl-PL" sz="2800" smtClean="0">
                <a:cs typeface="Times New Roman" pitchFamily="18" charset="0"/>
              </a:rPr>
              <a:t>Niedocenianie niebezpieczeństwa w wodzie</a:t>
            </a:r>
            <a:endParaRPr lang="pl-PL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E2F90AB-553D-4DB2-89FA-EBD4BEAEC817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2666BA2D-7FC8-486A-B9DB-F59A863E69EF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26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5060" name="Picture 4" descr="D:\Do prezentacjii\tł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313"/>
            <a:ext cx="6948488" cy="5211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dirty="0" smtClean="0">
                <a:solidFill>
                  <a:srgbClr val="FF3300"/>
                </a:solidFill>
                <a:cs typeface="Times New Roman" charset="0"/>
              </a:rPr>
              <a:t>NAJCZĘSTSZE PRZYCZYNY UTONIĘĆ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4213" y="1981200"/>
            <a:ext cx="7772400" cy="44958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Pływanie w miejscach zabronionych</a:t>
            </a: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Skoki "na główkę" do wody nieznanej</a:t>
            </a: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Pływanie obok statków, barek i łodzi motorowych,</a:t>
            </a:r>
            <a:r>
              <a:rPr lang="pl-PL" sz="2400" dirty="0" smtClean="0"/>
              <a:t> </a:t>
            </a:r>
            <a:r>
              <a:rPr lang="pl-PL" sz="2400" dirty="0" smtClean="0">
                <a:cs typeface="Times New Roman" charset="0"/>
              </a:rPr>
              <a:t>w pobliżu śluz i zapór wodnych</a:t>
            </a: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Siadanie na rufie kajaku lub na burcie łodzi</a:t>
            </a:r>
            <a:r>
              <a:rPr lang="pl-PL" sz="2400" dirty="0" smtClean="0"/>
              <a:t>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sz="2400" dirty="0" smtClean="0"/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2400" dirty="0" smtClean="0">
                <a:cs typeface="Times New Roman" charset="0"/>
              </a:rPr>
              <a:t>Nieumiejętność postępowania w przypadku wywrócenia się kajaku lub łodzi</a:t>
            </a:r>
            <a:r>
              <a:rPr lang="pl-PL" sz="2400" dirty="0" smtClean="0"/>
              <a:t> 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32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52400"/>
            <a:ext cx="8078787" cy="1295400"/>
          </a:xfrm>
        </p:spPr>
        <p:txBody>
          <a:bodyPr/>
          <a:lstStyle/>
          <a:p>
            <a:pPr algn="ctr"/>
            <a:r>
              <a:rPr lang="pl-PL" b="1" u="sng" smtClean="0"/>
              <a:t>Uwaga na znaki</a:t>
            </a:r>
          </a:p>
        </p:txBody>
      </p:sp>
      <p:sp>
        <p:nvSpPr>
          <p:cNvPr id="645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67200" y="4191000"/>
            <a:ext cx="4876800" cy="1295400"/>
          </a:xfrm>
        </p:spPr>
        <p:txBody>
          <a:bodyPr>
            <a:normAutofit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pl-PL" sz="4000" smtClean="0"/>
              <a:t>Czerwona flaga</a:t>
            </a:r>
            <a:r>
              <a:rPr lang="pl-PL" sz="4000" b="1" smtClean="0"/>
              <a:t>          – zakaz kąpieli</a:t>
            </a:r>
          </a:p>
        </p:txBody>
      </p:sp>
      <p:pic>
        <p:nvPicPr>
          <p:cNvPr id="64542" name="Picture 30" descr="C:\Documents and Settings\DOM\Pulpit\biała flaga.jpg"/>
          <p:cNvPicPr>
            <a:picLocks noGrp="1" noChangeAspect="1" noChangeArrowheads="1"/>
          </p:cNvPicPr>
          <p:nvPr>
            <p:ph type="clipArt"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219200" y="1524000"/>
            <a:ext cx="2211388" cy="2009775"/>
          </a:xfrm>
        </p:spPr>
      </p:pic>
      <p:pic>
        <p:nvPicPr>
          <p:cNvPr id="64543" name="Picture 31" descr="C:\Documents and Settings\DOM\Pulpit\czerwona flag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47800" y="3886200"/>
            <a:ext cx="2133600" cy="193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46" name="Text Box 34"/>
          <p:cNvSpPr txBox="1">
            <a:spLocks noChangeArrowheads="1"/>
          </p:cNvSpPr>
          <p:nvPr/>
        </p:nvSpPr>
        <p:spPr bwMode="auto">
          <a:xfrm>
            <a:off x="4343400" y="1828800"/>
            <a:ext cx="4800600" cy="14319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pl-PL" sz="4000">
                <a:latin typeface="Tw Cen MT" pitchFamily="34" charset="-18"/>
              </a:rPr>
              <a:t>Biała flaga                                         – można się kąpać</a:t>
            </a:r>
          </a:p>
          <a:p>
            <a:endParaRPr lang="pl-PL">
              <a:latin typeface="Tw Cen MT" pitchFamily="34" charset="-1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AA1E75-9296-42BE-ABC6-776C8E127C52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37FB3D70-52D5-420D-BFB5-A2079BCCBEA7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28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7108" name="Picture 4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smtClean="0"/>
              <a:t>Uwaga na znaki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0" y="3505200"/>
            <a:ext cx="5865813" cy="2133600"/>
          </a:xfrm>
        </p:spPr>
        <p:txBody>
          <a:bodyPr/>
          <a:lstStyle/>
          <a:p>
            <a:pPr algn="ctr">
              <a:buFontTx/>
              <a:buNone/>
            </a:pPr>
            <a:endParaRPr lang="pl-PL" sz="4000" smtClean="0"/>
          </a:p>
          <a:p>
            <a:pPr algn="ctr">
              <a:buFontTx/>
              <a:buNone/>
            </a:pPr>
            <a:r>
              <a:rPr lang="pl-PL" sz="4000" smtClean="0"/>
              <a:t>Skakanie do wody wzbronione</a:t>
            </a:r>
          </a:p>
        </p:txBody>
      </p:sp>
      <p:pic>
        <p:nvPicPr>
          <p:cNvPr id="61445" name="Picture 5" descr="D:\Do prezentacjii\zakaz pływan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1447800"/>
            <a:ext cx="228600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6" descr="D:\Do prezentacjii\Zakaz skoków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14400" y="3581400"/>
            <a:ext cx="2362200" cy="2281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7" name="Text Box 7"/>
          <p:cNvSpPr txBox="1">
            <a:spLocks noChangeArrowheads="1"/>
          </p:cNvSpPr>
          <p:nvPr/>
        </p:nvSpPr>
        <p:spPr bwMode="auto">
          <a:xfrm>
            <a:off x="3810000" y="2133600"/>
            <a:ext cx="4064000" cy="701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r>
              <a:rPr lang="pl-PL" sz="4000">
                <a:latin typeface="Tw Cen MT" pitchFamily="34" charset="-18"/>
              </a:rPr>
              <a:t>Kąpiel wzbroniona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CC81C8C-FFBE-49C5-8007-AF32202005EB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05A1B59D-8950-4C2B-8890-2A4FB2E3AB8E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29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8132" name="Picture 2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7" name="Rectangle 3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u="sng" smtClean="0"/>
              <a:t>Uwaga na znaki</a:t>
            </a:r>
            <a:r>
              <a:rPr lang="pl-PL" smtClean="0"/>
              <a:t/>
            </a:r>
            <a:br>
              <a:rPr lang="pl-PL" smtClean="0"/>
            </a:br>
            <a:endParaRPr lang="pl-PL" smtClean="0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276600" y="4343400"/>
            <a:ext cx="5638800" cy="83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4000" smtClean="0"/>
              <a:t>Niebezpieczna głębokość</a:t>
            </a:r>
          </a:p>
        </p:txBody>
      </p:sp>
      <p:pic>
        <p:nvPicPr>
          <p:cNvPr id="62471" name="Picture 7" descr="D:\Do prezentacjii\wir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66800" y="1371600"/>
            <a:ext cx="2057400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2" name="Picture 8" descr="D:\Do prezentacjii\Niebezpieczna głębokość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3581400"/>
            <a:ext cx="2209800" cy="2005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73" name="Text Box 9"/>
          <p:cNvSpPr txBox="1">
            <a:spLocks noChangeArrowheads="1"/>
          </p:cNvSpPr>
          <p:nvPr/>
        </p:nvSpPr>
        <p:spPr bwMode="auto">
          <a:xfrm>
            <a:off x="3352800" y="2133600"/>
            <a:ext cx="1228725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None/>
            </a:pPr>
            <a:r>
              <a:rPr lang="pl-PL" sz="4000">
                <a:latin typeface="Tw Cen MT" pitchFamily="34" charset="-18"/>
              </a:rPr>
              <a:t>Wiry</a:t>
            </a:r>
          </a:p>
          <a:p>
            <a:endParaRPr lang="pl-PL">
              <a:latin typeface="Tw Cen MT" pitchFamily="34" charset="-18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551613" cy="990600"/>
          </a:xfrm>
        </p:spPr>
        <p:txBody>
          <a:bodyPr/>
          <a:lstStyle/>
          <a:p>
            <a:r>
              <a:rPr lang="pl-PL" sz="3600" b="1" smtClean="0">
                <a:latin typeface="Calibri" pitchFamily="34" charset="0"/>
              </a:rPr>
              <a:t>Bezpiecznie w domu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4319588" cy="2476500"/>
          </a:xfrm>
        </p:spPr>
        <p:txBody>
          <a:bodyPr>
            <a:normAutofit fontScale="925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3300" b="1" dirty="0" smtClean="0">
                <a:solidFill>
                  <a:srgbClr val="C00000"/>
                </a:solidFill>
                <a:latin typeface="Calibri" pitchFamily="34" charset="0"/>
              </a:rPr>
              <a:t>ogień,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3300" dirty="0" smtClean="0">
                <a:latin typeface="Calibri" pitchFamily="34" charset="0"/>
              </a:rPr>
              <a:t>w domu bardzo łatwo zaprószyć ogień, co może doprowadzić do pożaru i groźnych poparzeń</a:t>
            </a:r>
            <a:endParaRPr lang="pl-PL" dirty="0" smtClean="0">
              <a:latin typeface="Calibri" pitchFamily="34" charset="0"/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4508500"/>
            <a:ext cx="8442325" cy="2016125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None/>
              <a:defRPr/>
            </a:pPr>
            <a:r>
              <a:rPr lang="pl-PL" sz="29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prąd elektryczny,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pl-PL" sz="2900" dirty="0">
                <a:latin typeface="Calibri" pitchFamily="34" charset="0"/>
                <a:cs typeface="+mn-cs"/>
              </a:rPr>
              <a:t>większość urządzeń znajdujących się w gospodarstwie domowym zasilana jest energią elektryczną, dlatego też należy zachować szczególną ostrożność podczas ich używania, bezpośredni kontakt z prądem elektrycznym może doprowadzić do groźnego porażenia i spowodować nieodwracalne kalectwo lub zgon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endParaRPr lang="pl-PL" sz="2900" dirty="0">
              <a:latin typeface="+mn-lt"/>
              <a:cs typeface="+mn-cs"/>
            </a:endParaRPr>
          </a:p>
        </p:txBody>
      </p:sp>
      <p:pic>
        <p:nvPicPr>
          <p:cNvPr id="15366" name="Picture 3" descr="C:\Documents and Settings\Właścićel\Pulpit\wspólne akcje PSP i OSP w 2008\Pawłowo Cedrob\P1300260.JPG"/>
          <p:cNvPicPr>
            <a:picLocks noChangeAspect="1" noChangeArrowheads="1"/>
          </p:cNvPicPr>
          <p:nvPr/>
        </p:nvPicPr>
        <p:blipFill>
          <a:blip r:embed="rId3" cstate="print">
            <a:lum bright="-26000" contrast="-30000"/>
          </a:blip>
          <a:srcRect/>
          <a:stretch>
            <a:fillRect/>
          </a:stretch>
        </p:blipFill>
        <p:spPr bwMode="auto">
          <a:xfrm>
            <a:off x="4427538" y="1628775"/>
            <a:ext cx="4464050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1EDF9B2-295A-45E2-8E88-166813008380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9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004D78A9-236C-40E7-A62E-8EF2FE777728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30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49156" name="Picture 2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Symbol zastępczy zawartości 9"/>
          <p:cNvSpPr>
            <a:spLocks noGrp="1"/>
          </p:cNvSpPr>
          <p:nvPr>
            <p:ph sz="quarter" idx="1"/>
          </p:nvPr>
        </p:nvSpPr>
        <p:spPr>
          <a:xfrm>
            <a:off x="611188" y="476250"/>
            <a:ext cx="8153400" cy="649288"/>
          </a:xfrm>
        </p:spPr>
        <p:txBody>
          <a:bodyPr>
            <a:noAutofit/>
          </a:bodyPr>
          <a:lstStyle/>
          <a:p>
            <a:pPr marL="320040" indent="-320040"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6000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alibri" pitchFamily="34" charset="0"/>
              </a:rPr>
              <a:t>Niebezpieczeństwa skoków do wody</a:t>
            </a:r>
            <a:endParaRPr lang="pl-PL" sz="6000" dirty="0">
              <a:latin typeface="Calibri" pitchFamily="34" charset="0"/>
            </a:endParaRPr>
          </a:p>
        </p:txBody>
      </p:sp>
      <p:pic>
        <p:nvPicPr>
          <p:cNvPr id="11" name="Picture 8" descr="C:\Documents and Settings\DOM\Pulpit\Zakaz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71775" y="2420938"/>
            <a:ext cx="3538538" cy="345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3600" b="1" dirty="0" smtClean="0">
                <a:latin typeface="Calibri" pitchFamily="34" charset="0"/>
              </a:rPr>
              <a:t>Oznaczenie niebezpiecznych miejsc nad wodą</a:t>
            </a:r>
            <a:endParaRPr lang="pl-PL" sz="3600" b="1" dirty="0">
              <a:latin typeface="Calibri" pitchFamily="34" charset="0"/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9B1A4F92-7291-4001-B0F9-6073512CB994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31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0180" name="Picture 3" descr="C:\Users\Agusia\Desktop\czarny punk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724525" y="1916113"/>
            <a:ext cx="2952750" cy="3949700"/>
          </a:xfrm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539750" y="1844675"/>
            <a:ext cx="4967288" cy="467995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r>
              <a:rPr lang="pl-PL" sz="2600" dirty="0">
                <a:latin typeface="Calibri" pitchFamily="34" charset="0"/>
                <a:cs typeface="+mn-cs"/>
              </a:rPr>
              <a:t>W 2009 roku z inicjatywy Samorządu Województwa Mazowieckiego oraz Mazowieckiej KomendyWojewódzkiej Policji rozpoczęto akcję oznaczania niebezpiecznych miejsc nad wodą.</a:t>
            </a: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pl-PL" sz="26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pl-PL" sz="2800" dirty="0">
                <a:latin typeface="Calibri" pitchFamily="34" charset="0"/>
                <a:cs typeface="+mn-cs"/>
              </a:rPr>
              <a:t>Na Mazowszu  aż 63 wskazane przez policję miejsca oznaczone są lub będą znakiem CZARNY PUNKT WODNY.  Oznakowane będą głównie dzikie plaże, czyli punkty, w których do tej pory dochodziło do największej liczby utonięć. Przyczyną wypadków były głównie  niebezpieczne wiry, ukształtowanie dna czy też zbytnia brawura kąpiących. </a:t>
            </a:r>
            <a:endParaRPr lang="pl-PL" sz="2600" dirty="0">
              <a:latin typeface="Calibri" pitchFamily="34" charset="0"/>
              <a:cs typeface="+mn-cs"/>
            </a:endParaRPr>
          </a:p>
          <a:p>
            <a:pPr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 pitchFamily="2" charset="2"/>
              <a:buNone/>
              <a:defRPr/>
            </a:pPr>
            <a:endParaRPr lang="pl-PL" sz="2600" dirty="0">
              <a:latin typeface="Calibri" pitchFamily="34" charset="0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F64916-64F3-4D02-857F-71979D08F239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DA6877B9-2B2E-47E7-AF6D-3D1BF02F0120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32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1204" name="Picture 4" descr="D:\Do prezentacjii\tł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D:\Do prezentacjii\tło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5565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" y="3276600"/>
            <a:ext cx="8153400" cy="1066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9600" smtClean="0">
                <a:solidFill>
                  <a:srgbClr val="FF3300"/>
                </a:solidFill>
              </a:rPr>
              <a:t>Gdy wzywasz </a:t>
            </a:r>
            <a:br>
              <a:rPr lang="pl-PL" sz="9600" smtClean="0">
                <a:solidFill>
                  <a:srgbClr val="FF3300"/>
                </a:solidFill>
              </a:rPr>
            </a:br>
            <a:r>
              <a:rPr lang="pl-PL" sz="9600" smtClean="0">
                <a:solidFill>
                  <a:srgbClr val="FF3300"/>
                </a:solidFill>
              </a:rPr>
              <a:t>pomoc</a:t>
            </a:r>
          </a:p>
        </p:txBody>
      </p:sp>
      <p:sp>
        <p:nvSpPr>
          <p:cNvPr id="512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ymbol zastępczy daty 3"/>
          <p:cNvSpPr>
            <a:spLocks noGrp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912065-3836-4BCC-9060-8E27F370F709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32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04D14D1F-88C1-4151-BA97-99A5CED2B641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33</a:t>
            </a:fld>
            <a:endParaRPr lang="pl-PL">
              <a:latin typeface="Times New Roman" charset="0"/>
              <a:cs typeface="+mn-cs"/>
            </a:endParaRPr>
          </a:p>
        </p:txBody>
      </p:sp>
      <p:pic>
        <p:nvPicPr>
          <p:cNvPr id="52228" name="Picture 5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Rectangle 2"/>
          <p:cNvSpPr>
            <a:spLocks noGrp="1" noChangeArrowheads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algn="ctr"/>
            <a:r>
              <a:rPr lang="pl-PL" sz="5400" smtClean="0">
                <a:solidFill>
                  <a:srgbClr val="FF3300"/>
                </a:solidFill>
              </a:rPr>
              <a:t>Pamiętaj !!!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endParaRPr lang="pl-PL" smtClean="0"/>
          </a:p>
          <a:p>
            <a:r>
              <a:rPr lang="pl-PL" smtClean="0"/>
              <a:t>Podaj adres i opis miejsca zdarzenia (punkt odniesienia – most, przystań, itp.) </a:t>
            </a:r>
          </a:p>
          <a:p>
            <a:r>
              <a:rPr lang="pl-PL" smtClean="0"/>
              <a:t>Przedstaw się, i podaj numer, z którego dzwonisz</a:t>
            </a:r>
          </a:p>
          <a:p>
            <a:r>
              <a:rPr lang="pl-PL" smtClean="0"/>
              <a:t>Opisz stan ofiary wypadku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6E68ED-4633-47F7-85DE-DC1D3A4DC1C9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C70E7C45-413C-4A0B-A777-EE2E61355F62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34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3252" name="Picture 1028" descr="D:\Do prezentacjii\tło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533400" y="838200"/>
            <a:ext cx="7924800" cy="4114800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8000" dirty="0" smtClean="0">
                <a:solidFill>
                  <a:srgbClr val="C00000"/>
                </a:solidFill>
              </a:rPr>
              <a:t>Numery telefonów</a:t>
            </a:r>
            <a:br>
              <a:rPr lang="pl-PL" sz="8000" dirty="0" smtClean="0">
                <a:solidFill>
                  <a:srgbClr val="C00000"/>
                </a:solidFill>
              </a:rPr>
            </a:br>
            <a:r>
              <a:rPr lang="pl-PL" sz="8000" dirty="0" smtClean="0">
                <a:solidFill>
                  <a:srgbClr val="C00000"/>
                </a:solidFill>
              </a:rPr>
              <a:t> alarmowych</a:t>
            </a:r>
          </a:p>
        </p:txBody>
      </p:sp>
      <p:sp>
        <p:nvSpPr>
          <p:cNvPr id="5325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B05B886-985B-4E8B-B4C7-B46D7F7E6206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A6449623-851F-4C83-820D-7FF1CB444855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35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4276" name="Picture 4" descr="D:\Do prezentacjii\tł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13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447800"/>
            <a:ext cx="7772400" cy="1447800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Z telefonu </a:t>
            </a:r>
            <a:b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8000" dirty="0" smtClean="0">
                <a:solidFill>
                  <a:srgbClr val="C00000"/>
                </a:solidFill>
                <a:latin typeface="Calibri" pitchFamily="34" charset="0"/>
              </a:rPr>
              <a:t>komórkowego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276600"/>
            <a:ext cx="5638800" cy="2971800"/>
          </a:xfrm>
        </p:spPr>
        <p:txBody>
          <a:bodyPr>
            <a:normAutofit fontScale="92500" lnSpcReduction="20000"/>
          </a:bodyPr>
          <a:lstStyle/>
          <a:p>
            <a:pPr algn="ctr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25200" smtClean="0">
                <a:solidFill>
                  <a:srgbClr val="FF33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112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dt" sz="quarter" idx="10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C2533C7-5FB3-473F-B46D-A36E99AEA8AA}" type="datetime1">
              <a:rPr lang="pl-PL"/>
              <a:pPr fontAlgn="base">
                <a:spcBef>
                  <a:spcPct val="0"/>
                </a:spcBef>
                <a:spcAft>
                  <a:spcPct val="0"/>
                </a:spcAft>
              </a:pPr>
              <a:t>2016-06-13</a:t>
            </a:fld>
            <a:endParaRPr lang="pl-PL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sz="quarter" idx="12"/>
          </p:nvPr>
        </p:nvSpPr>
        <p:spPr/>
        <p:txBody>
          <a:bodyPr>
            <a:normAutofit fontScale="77500" lnSpcReduction="20000"/>
          </a:bodyPr>
          <a:lstStyle/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fld id="{7FCFF176-66EA-47B3-A6AE-C2665CDECFF7}" type="slidenum">
              <a:rPr lang="pl-PL">
                <a:latin typeface="+mn-lt"/>
                <a:cs typeface="+mn-cs"/>
              </a:rPr>
              <a:pPr lvl="1" fontAlgn="auto">
                <a:spcBef>
                  <a:spcPts val="0"/>
                </a:spcBef>
                <a:spcAft>
                  <a:spcPts val="0"/>
                </a:spcAft>
                <a:defRPr/>
              </a:pPr>
              <a:t>36</a:t>
            </a:fld>
            <a:endParaRPr lang="pl-PL">
              <a:latin typeface="+mn-lt"/>
              <a:cs typeface="+mn-cs"/>
            </a:endParaRPr>
          </a:p>
        </p:txBody>
      </p:sp>
      <p:pic>
        <p:nvPicPr>
          <p:cNvPr id="55300" name="Picture 4" descr="D:\Do prezentacjii\tło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00113" y="1412875"/>
            <a:ext cx="7772400" cy="22320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Pogotowie ratunkowe – 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999</a:t>
            </a:r>
            <a:b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Straż Pożarna – 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998</a:t>
            </a:r>
            <a:b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</a:br>
            <a:r>
              <a:rPr lang="pl-PL" sz="4800" cap="none" dirty="0" smtClean="0">
                <a:solidFill>
                  <a:srgbClr val="002060"/>
                </a:solidFill>
                <a:latin typeface="Calibri" pitchFamily="34" charset="0"/>
              </a:rPr>
              <a:t>Policja –</a:t>
            </a:r>
            <a:r>
              <a:rPr lang="pl-PL" sz="4800" cap="none" dirty="0" smtClean="0">
                <a:solidFill>
                  <a:srgbClr val="C00000"/>
                </a:solidFill>
                <a:latin typeface="Calibri" pitchFamily="34" charset="0"/>
              </a:rPr>
              <a:t> 997</a:t>
            </a:r>
          </a:p>
        </p:txBody>
      </p:sp>
      <p:sp>
        <p:nvSpPr>
          <p:cNvPr id="55302" name="Podtytuł 6"/>
          <p:cNvSpPr>
            <a:spLocks noGrp="1"/>
          </p:cNvSpPr>
          <p:nvPr>
            <p:ph type="subTitle" idx="1"/>
          </p:nvPr>
        </p:nvSpPr>
        <p:spPr>
          <a:xfrm>
            <a:off x="1258888" y="4365625"/>
            <a:ext cx="6705600" cy="68580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pl-PL" sz="4800" smtClean="0">
                <a:solidFill>
                  <a:srgbClr val="002060"/>
                </a:solidFill>
                <a:latin typeface="Calibri" pitchFamily="34" charset="0"/>
              </a:rPr>
              <a:t>WOPR – </a:t>
            </a:r>
            <a:r>
              <a:rPr lang="pl-PL" sz="4800" smtClean="0">
                <a:solidFill>
                  <a:srgbClr val="C00000"/>
                </a:solidFill>
                <a:latin typeface="Calibri" pitchFamily="34" charset="0"/>
              </a:rPr>
              <a:t>0 601 100 100</a:t>
            </a: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pl-PL" b="1" cap="all" dirty="0" err="1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DZIękujemy</a:t>
            </a:r>
            <a:r>
              <a:rPr lang="pl-PL" b="1" cap="all" dirty="0" smtClean="0">
                <a:effectLst>
                  <a:reflection blurRad="12700" stA="48000" endA="300" endPos="55000" dir="5400000" sy="-90000" algn="bl" rotWithShape="0"/>
                </a:effectLst>
                <a:latin typeface="Calibri" pitchFamily="34" charset="0"/>
              </a:rPr>
              <a:t>  za  uwagę</a:t>
            </a:r>
            <a:endParaRPr lang="pl-PL" dirty="0"/>
          </a:p>
        </p:txBody>
      </p:sp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4283968" y="2492896"/>
            <a:ext cx="2879725" cy="2881313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63688" y="2492896"/>
            <a:ext cx="2097088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ymbol zastępczy zawartości 6"/>
          <p:cNvSpPr>
            <a:spLocks noGrp="1"/>
          </p:cNvSpPr>
          <p:nvPr>
            <p:ph sz="quarter" idx="1"/>
          </p:nvPr>
        </p:nvSpPr>
        <p:spPr>
          <a:xfrm>
            <a:off x="4932040" y="2204864"/>
            <a:ext cx="3168352" cy="3891136"/>
          </a:xfrm>
        </p:spPr>
        <p:txBody>
          <a:bodyPr/>
          <a:lstStyle/>
          <a:p>
            <a:endParaRPr lang="pl-PL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551613" cy="990600"/>
          </a:xfrm>
        </p:spPr>
        <p:txBody>
          <a:bodyPr/>
          <a:lstStyle/>
          <a:p>
            <a:r>
              <a:rPr lang="pl-PL" sz="3600" b="1" smtClean="0">
                <a:latin typeface="Calibri" pitchFamily="34" charset="0"/>
              </a:rPr>
              <a:t>Bezpiecznie w domu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600200"/>
            <a:ext cx="3455988" cy="3052763"/>
          </a:xfrm>
        </p:spPr>
        <p:txBody>
          <a:bodyPr>
            <a:normAutofit fontScale="70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3300" b="1" dirty="0" smtClean="0">
                <a:solidFill>
                  <a:srgbClr val="C00000"/>
                </a:solidFill>
                <a:latin typeface="Calibri" pitchFamily="34" charset="0"/>
              </a:rPr>
              <a:t>gaz,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3300" dirty="0" smtClean="0">
                <a:latin typeface="Calibri" pitchFamily="34" charset="0"/>
              </a:rPr>
              <a:t>ulatnianie się gazu może spowodować groźne dla zdrowia, a nawet dla życia zatrucie organizmu każdego człowieka, ponadto może doprowadzić do wybuchu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16388" name="Picture 19" descr="D:\Dokumenty\Karo(L)\Dokumenty\2010\Listopad_10\Kalendarz_2011\Projekt\Foto_Strategia\wiejska-pozar-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175" y="1628775"/>
            <a:ext cx="4867275" cy="32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4797425"/>
            <a:ext cx="8442325" cy="1727200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defRPr/>
            </a:pPr>
            <a:r>
              <a:rPr lang="pl-PL" sz="2900" b="1" dirty="0">
                <a:solidFill>
                  <a:srgbClr val="C00000"/>
                </a:solidFill>
                <a:latin typeface="Calibri" pitchFamily="34" charset="0"/>
                <a:cs typeface="+mn-cs"/>
              </a:rPr>
              <a:t>woda</a:t>
            </a:r>
          </a:p>
          <a:p>
            <a:pPr marL="320040" indent="-320040" fontAlgn="auto">
              <a:spcBef>
                <a:spcPts val="700"/>
              </a:spcBef>
              <a:spcAft>
                <a:spcPts val="0"/>
              </a:spcAft>
              <a:buClr>
                <a:schemeClr val="accent2"/>
              </a:buClr>
              <a:buSzPct val="60000"/>
              <a:buFont typeface="Wingdings"/>
              <a:buChar char=""/>
              <a:defRPr/>
            </a:pPr>
            <a:r>
              <a:rPr lang="pl-PL" sz="2900" dirty="0">
                <a:latin typeface="Calibri" pitchFamily="34" charset="0"/>
                <a:cs typeface="+mn-cs"/>
              </a:rPr>
              <a:t>cieknący kran, niedokręcony zawór czy nieszczelny wąż do pralki, mogą spowodować zalanie całego mieszkania. Dlatego  zawsze należy sprawdzać czy dobrze zakręciliśmy wodę. </a:t>
            </a:r>
            <a:endParaRPr lang="pl-PL" sz="2900" dirty="0">
              <a:latin typeface="+mn-lt"/>
              <a:cs typeface="+mn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l-PL" smtClean="0"/>
              <a:t>INTERNET</a:t>
            </a:r>
          </a:p>
        </p:txBody>
      </p:sp>
      <p:sp>
        <p:nvSpPr>
          <p:cNvPr id="17411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r>
              <a:rPr lang="pl-PL" smtClean="0"/>
              <a:t>W Internecie kryje się wiele zagrożeń.</a:t>
            </a:r>
          </a:p>
          <a:p>
            <a:r>
              <a:rPr lang="pl-PL" smtClean="0"/>
              <a:t>Internet to rzecz tworzona przez wiele osób, a jego istotą są kontakty między ludźmi. </a:t>
            </a:r>
          </a:p>
          <a:p>
            <a:r>
              <a:rPr lang="pl-PL" smtClean="0"/>
              <a:t>Korzystając z niego można poznać osoby, o podobnych zainteresowaniach, swoich rówieśników i innych użytkowników. </a:t>
            </a:r>
          </a:p>
          <a:p>
            <a:r>
              <a:rPr lang="pl-PL" smtClean="0"/>
              <a:t>Dzięki niemu możemy zawierać cenne znajomości z ludźmi, których w przeciwnym razie być może nigdy byśmy nie spotkali.</a:t>
            </a:r>
          </a:p>
          <a:p>
            <a:endParaRPr lang="pl-PL" smtClean="0"/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95288" y="1600200"/>
            <a:ext cx="5616575" cy="5257800"/>
          </a:xfrm>
        </p:spPr>
        <p:txBody>
          <a:bodyPr/>
          <a:lstStyle/>
          <a:p>
            <a:r>
              <a:rPr lang="pl-PL" sz="2400" smtClean="0">
                <a:latin typeface="Calibri" pitchFamily="34" charset="0"/>
              </a:rPr>
              <a:t>Czy to co piszą o sobie osoby spotkane w Sieci jest prawdą? </a:t>
            </a:r>
          </a:p>
          <a:p>
            <a:r>
              <a:rPr lang="pl-PL" sz="2400" smtClean="0">
                <a:latin typeface="Calibri" pitchFamily="34" charset="0"/>
              </a:rPr>
              <a:t>Czy mamy pewność, że nasz internetowy znajomy jest osobą, za którą się podaje, szczególnie wtedy, kiedy znajomość internetowa staje się bliższa, a zwłaszcza, gdy ma się przenieść do prawdziwego świata!?</a:t>
            </a:r>
          </a:p>
          <a:p>
            <a:r>
              <a:rPr lang="pl-PL" sz="2400" smtClean="0">
                <a:latin typeface="Calibri" pitchFamily="34" charset="0"/>
              </a:rPr>
              <a:t>Czy rodzice powinni wiedzieć o planowanym spotkaniu ze znajomym z Sieci, żeby móc zapewnić nam bezpieczeństwo?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188913"/>
            <a:ext cx="706755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2400" b="1" dirty="0" smtClean="0"/>
              <a:t>Niebezpieczne kontakty z „nieznajomym”</a:t>
            </a:r>
            <a:endParaRPr lang="pl-PL" sz="2400" b="1" kern="0" dirty="0" smtClean="0">
              <a:latin typeface="Calibri" pitchFamily="34" charset="0"/>
            </a:endParaRPr>
          </a:p>
        </p:txBody>
      </p:sp>
      <p:pic>
        <p:nvPicPr>
          <p:cNvPr id="5" name="Obraz 4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7812088" y="0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18437" name="Picture 2" descr="C:\Documents and Settings\Policja KWP\Pulpit\Monika\BW 2012\KOLOROWANKA II\Internet 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3933825"/>
            <a:ext cx="2625725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3" descr="C:\Documents and Settings\Policja KWP\Pulpit\Monika\BW 2012\KOLOROWANKA II\Internet 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7763" y="1844675"/>
            <a:ext cx="2592387" cy="1944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r>
              <a:rPr lang="pl-PL" b="1" smtClean="0">
                <a:latin typeface="Calibri" pitchFamily="34" charset="0"/>
              </a:rPr>
              <a:t>Prace polowe</a:t>
            </a:r>
            <a:endParaRPr lang="pl-PL" smtClean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323850" y="1844675"/>
            <a:ext cx="6551613" cy="5013325"/>
          </a:xfrm>
        </p:spPr>
        <p:txBody>
          <a:bodyPr>
            <a:normAutofit fontScale="85000" lnSpcReduction="1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Każda pracująca maszyna stanowi potencjalne zagrożenie.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Każdy kontakt ze zwierzętami gospodarczymi wiąże się z ryzykiem.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Każda praca z chemicznymi środkami ochrony roślin niesie niebezpieczeństwo zatrucia.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Nawet podczas obserwacji pracy rodziców lub przebywaniu w otoczeniu maszyn i zwierząt gospodarczych należy zachować szczególną ostrożność.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dirty="0" smtClean="0">
                <a:latin typeface="Calibri" pitchFamily="34" charset="0"/>
              </a:rPr>
              <a:t>Traktor można prowadzić tylko wtedy jeśli posiadamy prawo jazdy, czyli po ukończeniu 18 roku życia</a:t>
            </a:r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  <p:pic>
        <p:nvPicPr>
          <p:cNvPr id="21509" name="Picture 2" descr="C:\Documents and Settings\Policja KWP\Pulpit\Monika\BW 2012\KOLOROWANKA II\Maszyny rolnicze 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5463" y="1916113"/>
            <a:ext cx="1825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4" descr="C:\Documents and Settings\Policja KWP\Pulpit\Monika\BW 2012\KOLOROWANKA II\Nie niszcz przyrod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75463" y="5084763"/>
            <a:ext cx="1825625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Obraz 7" descr="http://www.kwp.radom.pl/upload/image/POLECAMY/Bezpieczne%20wakacje/prace%20polowe.BMP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5463" y="3429000"/>
            <a:ext cx="1800225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6911975" cy="9906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dirty="0" smtClean="0"/>
              <a:t/>
            </a:r>
            <a:br>
              <a:rPr lang="pl-PL" sz="3600" dirty="0" smtClean="0"/>
            </a:br>
            <a:endParaRPr lang="pl-PL" sz="3600" b="1" dirty="0">
              <a:latin typeface="Calibri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179388" y="1557338"/>
            <a:ext cx="4968875" cy="3987800"/>
          </a:xfrm>
        </p:spPr>
        <p:txBody>
          <a:bodyPr>
            <a:normAutofit fontScale="55000" lnSpcReduction="20000"/>
          </a:bodyPr>
          <a:lstStyle/>
          <a:p>
            <a:pPr marL="320040" indent="-320040" fontAlgn="auto">
              <a:spcAft>
                <a:spcPts val="0"/>
              </a:spcAft>
              <a:buFont typeface="Wingdings"/>
              <a:buNone/>
              <a:defRPr/>
            </a:pPr>
            <a:r>
              <a:rPr lang="pl-PL" sz="3300" dirty="0" smtClean="0">
                <a:solidFill>
                  <a:srgbClr val="C00000"/>
                </a:solidFill>
              </a:rPr>
              <a:t>W </a:t>
            </a:r>
            <a:r>
              <a:rPr lang="pl-PL" sz="3600" dirty="0" smtClean="0">
                <a:solidFill>
                  <a:srgbClr val="C00000"/>
                </a:solidFill>
              </a:rPr>
              <a:t>wyniku wypalenia trawy dochodzi do wielu szkodliwych procesów, tj.: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ziemia wyjaławia się, zahamowany zostaje bardzo pożyteczny, naturalny rozkład resztek roślinnych oraz asymilacja azotu z powietrza,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do atmosfery przedostaje się szereg związków chemicznych będących truciznami zarówno dla ludzi jak i zwierząt, </a:t>
            </a: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r>
              <a:rPr lang="pl-PL" sz="3600" dirty="0" smtClean="0"/>
              <a:t>niszczone są miejsca lęgowe oraz ginie wiele gatunków zwierząt gnieżdżących </a:t>
            </a:r>
            <a:br>
              <a:rPr lang="pl-PL" sz="3600" dirty="0" smtClean="0"/>
            </a:br>
            <a:r>
              <a:rPr lang="pl-PL" sz="3600" dirty="0" smtClean="0"/>
              <a:t>się na ziemi i w krzewach.</a:t>
            </a:r>
            <a:endParaRPr lang="pl-PL" sz="3300" b="1" dirty="0" smtClean="0">
              <a:solidFill>
                <a:srgbClr val="C00000"/>
              </a:solidFill>
            </a:endParaRPr>
          </a:p>
          <a:p>
            <a:pPr marL="320040" indent="-320040" fontAlgn="auto">
              <a:spcAft>
                <a:spcPts val="0"/>
              </a:spcAft>
              <a:buFont typeface="Wingdings"/>
              <a:buChar char=""/>
              <a:defRPr/>
            </a:pPr>
            <a:endParaRPr lang="pl-PL" dirty="0"/>
          </a:p>
        </p:txBody>
      </p:sp>
      <p:pic>
        <p:nvPicPr>
          <p:cNvPr id="2253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27988" y="0"/>
            <a:ext cx="915987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ymbol zastępczy zawartości 2"/>
          <p:cNvSpPr txBox="1">
            <a:spLocks/>
          </p:cNvSpPr>
          <p:nvPr/>
        </p:nvSpPr>
        <p:spPr>
          <a:xfrm>
            <a:off x="323850" y="5300663"/>
            <a:ext cx="8442325" cy="1223962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3200" dirty="0">
                <a:latin typeface="Calibri" pitchFamily="34" charset="0"/>
                <a:cs typeface="+mn-cs"/>
              </a:rPr>
              <a:t>Należy pamiętać, że po zimie trawy są wysuszone i palą się bardzo szybko. W rozprzestrzenianiu ognia pomagają także powiewy wiatru. W przypadku gwałtownej zmiany jego kierunku, pożary bardzo często wymykają się spod kontroli i przenoszą na pobliskie lasy i zabudowania. </a:t>
            </a:r>
            <a:endParaRPr lang="pl-PL" sz="2900" dirty="0">
              <a:latin typeface="Calibri" pitchFamily="34" charset="0"/>
              <a:cs typeface="+mn-cs"/>
            </a:endParaRPr>
          </a:p>
        </p:txBody>
      </p:sp>
      <p:pic>
        <p:nvPicPr>
          <p:cNvPr id="22534" name="Picture 2" descr="D:\Dokumenty\Karo(L)\Dokumenty\2010\Listopad_10\Kalendarz_2011\Projekt\Foto_Strategia\KG Mław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263" y="1773238"/>
            <a:ext cx="3743325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ytuł 1"/>
          <p:cNvSpPr txBox="1">
            <a:spLocks/>
          </p:cNvSpPr>
          <p:nvPr/>
        </p:nvSpPr>
        <p:spPr>
          <a:xfrm>
            <a:off x="612775" y="228600"/>
            <a:ext cx="6407150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4400" b="1">
                <a:solidFill>
                  <a:schemeClr val="tx2"/>
                </a:solidFill>
                <a:latin typeface="Calibri" pitchFamily="34" charset="0"/>
                <a:ea typeface="+mj-ea"/>
                <a:cs typeface="+mj-cs"/>
              </a:rPr>
              <a:t>Prace polowe</a:t>
            </a:r>
            <a:endParaRPr lang="pl-PL" sz="4400" dirty="0">
              <a:solidFill>
                <a:schemeClr val="tx2"/>
              </a:solidFill>
              <a:latin typeface="Calibri" pitchFamily="34" charset="0"/>
              <a:ea typeface="+mj-ea"/>
              <a:cs typeface="+mj-cs"/>
            </a:endParaRPr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85813" y="142875"/>
            <a:ext cx="8115300" cy="83820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pl-PL" sz="3600" b="1" kern="0" dirty="0" smtClean="0">
                <a:latin typeface="Calibri" pitchFamily="34" charset="0"/>
              </a:rPr>
              <a:t>Niebezpieczne  zwierzęta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"/>
          </p:nvPr>
        </p:nvSpPr>
        <p:spPr>
          <a:xfrm>
            <a:off x="428625" y="1628775"/>
            <a:ext cx="8429625" cy="494347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pl-PL" sz="2000" b="1" smtClean="0">
                <a:solidFill>
                  <a:srgbClr val="FF0000"/>
                </a:solidFill>
                <a:latin typeface="Calibri" pitchFamily="34" charset="0"/>
              </a:rPr>
              <a:t>JAK  ZACHOWAĆ  SIĘ  W  RAZIE  ATAKU  PSA?</a:t>
            </a:r>
          </a:p>
          <a:p>
            <a:pPr>
              <a:buFont typeface="Wingdings" pitchFamily="2" charset="2"/>
              <a:buNone/>
            </a:pPr>
            <a:r>
              <a:rPr lang="pl-PL" sz="2000" b="1" smtClean="0">
                <a:latin typeface="Calibri" pitchFamily="34" charset="0"/>
              </a:rPr>
              <a:t>Agresywny pies wysyła znaki ostrzegawcze:</a:t>
            </a:r>
            <a:endParaRPr lang="pl-PL" sz="2000" smtClean="0">
              <a:latin typeface="Calibri" pitchFamily="34" charset="0"/>
            </a:endParaRPr>
          </a:p>
          <a:p>
            <a:r>
              <a:rPr lang="pl-PL" sz="2000" smtClean="0">
                <a:latin typeface="Calibri" pitchFamily="34" charset="0"/>
              </a:rPr>
              <a:t>ma zjeżoną sierść, położone uszy, sztywne nogi, uniesiony ogon, </a:t>
            </a:r>
          </a:p>
          <a:p>
            <a:r>
              <a:rPr lang="pl-PL" sz="2000" smtClean="0">
                <a:latin typeface="Calibri" pitchFamily="34" charset="0"/>
              </a:rPr>
              <a:t>warczy, szczeka, pokazuje zęby, skacze dookoła osoby, którą osacza. </a:t>
            </a:r>
          </a:p>
          <a:p>
            <a:pPr>
              <a:buFont typeface="Wingdings" pitchFamily="2" charset="2"/>
              <a:buNone/>
            </a:pPr>
            <a:r>
              <a:rPr lang="pl-PL" sz="2000" b="1" smtClean="0">
                <a:latin typeface="Calibri" pitchFamily="34" charset="0"/>
              </a:rPr>
              <a:t>Co wtedy zrobić?</a:t>
            </a:r>
            <a:endParaRPr lang="pl-PL" sz="2000" smtClean="0">
              <a:latin typeface="Calibri" pitchFamily="34" charset="0"/>
            </a:endParaRPr>
          </a:p>
          <a:p>
            <a:r>
              <a:rPr lang="pl-PL" sz="2000" smtClean="0">
                <a:latin typeface="Calibri" pitchFamily="34" charset="0"/>
              </a:rPr>
              <a:t>Stań, nie uciekaj.</a:t>
            </a:r>
          </a:p>
          <a:p>
            <a:r>
              <a:rPr lang="pl-PL" sz="2000" smtClean="0">
                <a:latin typeface="Calibri" pitchFamily="34" charset="0"/>
              </a:rPr>
              <a:t>Nie patrz psu w oczy, nie okazuj strachu.</a:t>
            </a:r>
          </a:p>
          <a:p>
            <a:r>
              <a:rPr lang="pl-PL" sz="2000" smtClean="0">
                <a:latin typeface="Calibri" pitchFamily="34" charset="0"/>
              </a:rPr>
              <a:t>Nie odwracaj się, zwłaszcza jeśli jest duży, bo gdy skoczy na ciebie, może Cię przewrócić.</a:t>
            </a:r>
          </a:p>
          <a:p>
            <a:r>
              <a:rPr lang="pl-PL" sz="2000" smtClean="0">
                <a:latin typeface="Calibri" pitchFamily="34" charset="0"/>
              </a:rPr>
              <a:t>Stań do psa bokiem, na lekko rozstawionych nogach. To pozwali Ci utrzymać równowagę.</a:t>
            </a:r>
          </a:p>
          <a:p>
            <a:r>
              <a:rPr lang="pl-PL" sz="2000" smtClean="0">
                <a:latin typeface="Calibri" pitchFamily="34" charset="0"/>
              </a:rPr>
              <a:t>Staraj się przyjąć pozycję żółwia. Ochronisz te części ciała, które zwykle gryzie pies.</a:t>
            </a:r>
          </a:p>
        </p:txBody>
      </p:sp>
      <p:pic>
        <p:nvPicPr>
          <p:cNvPr id="4" name="Obraz 3" descr="Logo mazowsze.gif"/>
          <p:cNvPicPr>
            <a:picLocks noChangeAspect="1"/>
          </p:cNvPicPr>
          <p:nvPr/>
        </p:nvPicPr>
        <p:blipFill>
          <a:blip r:embed="rId2" cstate="print">
            <a:lum bright="26000" contrast="10000"/>
          </a:blip>
          <a:stretch>
            <a:fillRect/>
          </a:stretch>
        </p:blipFill>
        <p:spPr>
          <a:xfrm>
            <a:off x="7715250" y="142875"/>
            <a:ext cx="1000125" cy="1000125"/>
          </a:xfrm>
          <a:prstGeom prst="rect">
            <a:avLst/>
          </a:prstGeom>
          <a:effectLst>
            <a:outerShdw blurRad="50800" dist="101600" dir="2700000" algn="tl" rotWithShape="0">
              <a:schemeClr val="accent5">
                <a:lumMod val="50000"/>
                <a:alpha val="40000"/>
              </a:schemeClr>
            </a:outerShdw>
          </a:effectLst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Średni">
  <a:themeElements>
    <a:clrScheme name="Średni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Średni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Średni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Średni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1789</TotalTime>
  <Words>1204</Words>
  <Application>Microsoft Office PowerPoint</Application>
  <PresentationFormat>Pokaz na ekranie (4:3)</PresentationFormat>
  <Paragraphs>231</Paragraphs>
  <Slides>37</Slides>
  <Notes>8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37</vt:i4>
      </vt:variant>
    </vt:vector>
  </HeadingPairs>
  <TitlesOfParts>
    <vt:vector size="38" baseType="lpstr">
      <vt:lpstr>Średni</vt:lpstr>
      <vt:lpstr>Bezpieczne  wakacje  2016</vt:lpstr>
      <vt:lpstr>Bezpiecznie w miejscu zamieszkania</vt:lpstr>
      <vt:lpstr>Bezpiecznie w domu</vt:lpstr>
      <vt:lpstr>Bezpiecznie w domu</vt:lpstr>
      <vt:lpstr>INTERNET</vt:lpstr>
      <vt:lpstr>Niebezpieczne kontakty z „nieznajomym”</vt:lpstr>
      <vt:lpstr>Prace polowe</vt:lpstr>
      <vt:lpstr> </vt:lpstr>
      <vt:lpstr>Niebezpieczne  zwierzęta</vt:lpstr>
      <vt:lpstr>Niebezpieczne  zwierzęta</vt:lpstr>
      <vt:lpstr>Slajd 11</vt:lpstr>
      <vt:lpstr>  Pieszy w ruchu drogowym   </vt:lpstr>
      <vt:lpstr>  Pieszy w ruchu drogowym   </vt:lpstr>
      <vt:lpstr>  Pieszy w ruchu drogowym   </vt:lpstr>
      <vt:lpstr>Slajd 15</vt:lpstr>
      <vt:lpstr>  ZNAKI  SZCZEGÓLNE   </vt:lpstr>
      <vt:lpstr>Bezpieczny wypoczynek nad wodą</vt:lpstr>
      <vt:lpstr>Zanim wejdziesz do wody: </vt:lpstr>
      <vt:lpstr>Zanim wejdziesz do wody: </vt:lpstr>
      <vt:lpstr>W wodzie: </vt:lpstr>
      <vt:lpstr>W wodzie: </vt:lpstr>
      <vt:lpstr> W wodzie: </vt:lpstr>
      <vt:lpstr> W wodzie: </vt:lpstr>
      <vt:lpstr>Po wyjściu z wody; </vt:lpstr>
      <vt:lpstr>NAJCZĘSTSZE PRZYCZYNY UTONIĘĆ </vt:lpstr>
      <vt:lpstr>NAJCZĘSTSZE PRZYCZYNY UTONIĘĆ</vt:lpstr>
      <vt:lpstr>Uwaga na znaki</vt:lpstr>
      <vt:lpstr>Uwaga na znaki </vt:lpstr>
      <vt:lpstr>Uwaga na znaki </vt:lpstr>
      <vt:lpstr>Slajd 30</vt:lpstr>
      <vt:lpstr>Oznaczenie niebezpiecznych miejsc nad wodą</vt:lpstr>
      <vt:lpstr>Gdy wzywasz  pomoc</vt:lpstr>
      <vt:lpstr>Pamiętaj !!!</vt:lpstr>
      <vt:lpstr>Numery telefonów  alarmowych</vt:lpstr>
      <vt:lpstr>Z telefonu  komórkowego</vt:lpstr>
      <vt:lpstr>Pogotowie ratunkowe – 999 Straż Pożarna – 998 Policja – 997</vt:lpstr>
      <vt:lpstr>DZIękujemy  za  uwagę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BEZPIECZNE  WAKACJE  2010</dc:title>
  <dc:creator>policja</dc:creator>
  <cp:lastModifiedBy>Urbański Tomasz</cp:lastModifiedBy>
  <cp:revision>267</cp:revision>
  <dcterms:modified xsi:type="dcterms:W3CDTF">2016-06-13T17:05:22Z</dcterms:modified>
</cp:coreProperties>
</file>