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76" r:id="rId23"/>
    <p:sldId id="279" r:id="rId24"/>
    <p:sldId id="277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2B95-56F3-48CD-A5B0-5C09289B99A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E48F-5E25-42D2-B79B-3F4023C8C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Szkolne procedury postępowania w przypadku występowania przejawów demoralizacji i zachowań zagrażających </a:t>
            </a:r>
            <a:r>
              <a:rPr lang="pl-PL" b="1" dirty="0" smtClean="0">
                <a:latin typeface="Bookman Old Style" pitchFamily="18" charset="0"/>
              </a:rPr>
              <a:t>bezpieczeństwu </a:t>
            </a:r>
            <a:r>
              <a:rPr lang="pl-PL" b="1" dirty="0">
                <a:latin typeface="Bookman Old Style" pitchFamily="18" charset="0"/>
              </a:rPr>
              <a:t>uczniów i nauczycieli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                       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                                                          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C:\Users\Alina W\AppData\Local\Microsoft\Windows\Temporary Internet Files\Content.IE5\0BZYDGLK\arguing-couple2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1916832"/>
            <a:ext cx="7056784" cy="4710403"/>
          </a:xfrm>
          <a:prstGeom prst="ellipse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Bookman Old Style" pitchFamily="18" charset="0"/>
              </a:rPr>
              <a:t>UCZEŃ ZACHOWUJE SIĘ AGRESYWNIE </a:t>
            </a:r>
            <a:r>
              <a:rPr lang="pl-PL" sz="2800" dirty="0" smtClean="0">
                <a:latin typeface="Bookman Old Style" pitchFamily="18" charset="0"/>
              </a:rPr>
              <a:t/>
            </a:r>
            <a:br>
              <a:rPr lang="pl-PL" sz="2800" dirty="0" smtClean="0">
                <a:latin typeface="Bookman Old Style" pitchFamily="18" charset="0"/>
              </a:rPr>
            </a:br>
            <a:r>
              <a:rPr lang="pl-PL" sz="2800" dirty="0" smtClean="0">
                <a:latin typeface="Bookman Old Style" pitchFamily="18" charset="0"/>
              </a:rPr>
              <a:t>(</a:t>
            </a:r>
            <a:r>
              <a:rPr lang="pl-PL" sz="2800" dirty="0">
                <a:latin typeface="Bookman Old Style" pitchFamily="18" charset="0"/>
              </a:rPr>
              <a:t>ŹLE SIĘ ZACHOWUJE).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Nauczyciel </a:t>
            </a:r>
            <a:r>
              <a:rPr lang="pl-PL" sz="1600" dirty="0">
                <a:latin typeface="Bookman Old Style" pitchFamily="18" charset="0"/>
              </a:rPr>
              <a:t>przeprowadza rozmowę z uczniem, uświadamiając mu nieodpowiednie zachowanie</a:t>
            </a:r>
            <a:r>
              <a:rPr lang="pl-PL" sz="1600" dirty="0" smtClean="0">
                <a:latin typeface="Bookman Old Style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Informuje </a:t>
            </a:r>
            <a:r>
              <a:rPr lang="pl-PL" sz="1600" dirty="0">
                <a:latin typeface="Bookman Old Style" pitchFamily="18" charset="0"/>
              </a:rPr>
              <a:t>pisemnie bądź telefonicznie rodziców ucznia o jego agresywnym </a:t>
            </a:r>
            <a:r>
              <a:rPr lang="pl-PL" sz="1600" dirty="0" smtClean="0">
                <a:latin typeface="Bookman Old Style" pitchFamily="18" charset="0"/>
              </a:rPr>
              <a:t>zachowaniu.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Zwraca </a:t>
            </a:r>
            <a:r>
              <a:rPr lang="pl-PL" sz="1600" dirty="0">
                <a:latin typeface="Bookman Old Style" pitchFamily="18" charset="0"/>
              </a:rPr>
              <a:t>się z pisemną prośbą o zgłoszenie się rodzica do </a:t>
            </a:r>
            <a:r>
              <a:rPr lang="pl-PL" sz="1600" dirty="0" smtClean="0">
                <a:latin typeface="Bookman Old Style" pitchFamily="18" charset="0"/>
              </a:rPr>
              <a:t>szkoły:</a:t>
            </a:r>
          </a:p>
          <a:p>
            <a:pPr marL="457200" indent="-457200" algn="just"/>
            <a:r>
              <a:rPr lang="pl-PL" sz="1600" dirty="0" smtClean="0">
                <a:latin typeface="Bookman Old Style" pitchFamily="18" charset="0"/>
              </a:rPr>
              <a:t>przeprowadza </a:t>
            </a:r>
            <a:r>
              <a:rPr lang="pl-PL" sz="1600" dirty="0">
                <a:latin typeface="Bookman Old Style" pitchFamily="18" charset="0"/>
              </a:rPr>
              <a:t>rozmowę z rodzicem, pogłębiając wiedzę na temat ucznia, jego rozwoju intelektualnego, społecznego, </a:t>
            </a:r>
            <a:r>
              <a:rPr lang="pl-PL" sz="1600" dirty="0" smtClean="0">
                <a:latin typeface="Bookman Old Style" pitchFamily="18" charset="0"/>
              </a:rPr>
              <a:t>emocjonalnego,</a:t>
            </a:r>
          </a:p>
          <a:p>
            <a:pPr marL="457200" indent="-457200" algn="just"/>
            <a:r>
              <a:rPr lang="pl-PL" sz="1600" dirty="0" smtClean="0">
                <a:latin typeface="Bookman Old Style" pitchFamily="18" charset="0"/>
              </a:rPr>
              <a:t>rozmowę </a:t>
            </a:r>
            <a:r>
              <a:rPr lang="pl-PL" sz="1600" dirty="0">
                <a:latin typeface="Bookman Old Style" pitchFamily="18" charset="0"/>
              </a:rPr>
              <a:t>prowadzi pedagog szkolny, analizując przyczyny zaburzonego zachowania </a:t>
            </a:r>
            <a:r>
              <a:rPr lang="pl-PL" sz="1600" dirty="0" smtClean="0">
                <a:latin typeface="Bookman Old Style" pitchFamily="18" charset="0"/>
              </a:rPr>
              <a:t>ucznia.</a:t>
            </a:r>
          </a:p>
          <a:p>
            <a:pPr marL="457200" indent="-457200" algn="just">
              <a:buNone/>
            </a:pPr>
            <a:r>
              <a:rPr lang="pl-PL" sz="1600" dirty="0" smtClean="0">
                <a:latin typeface="Bookman Old Style" pitchFamily="18" charset="0"/>
              </a:rPr>
              <a:t>4. W </a:t>
            </a:r>
            <a:r>
              <a:rPr lang="pl-PL" sz="1600" dirty="0">
                <a:latin typeface="Bookman Old Style" pitchFamily="18" charset="0"/>
              </a:rPr>
              <a:t>przypadku utrzymywania się nieprawidłowych relacji ucznia z rówieśnikami wychowawca </a:t>
            </a: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>
                <a:latin typeface="Bookman Old Style" pitchFamily="18" charset="0"/>
              </a:rPr>
              <a:t>porozumieniu z rodzicami dziecka kieruje je na badania </a:t>
            </a:r>
            <a:r>
              <a:rPr lang="pl-PL" sz="1600" dirty="0" smtClean="0">
                <a:latin typeface="Bookman Old Style" pitchFamily="18" charset="0"/>
              </a:rPr>
              <a:t>psychologiczne.</a:t>
            </a:r>
          </a:p>
          <a:p>
            <a:pPr marL="457200" indent="-457200" algn="just">
              <a:buNone/>
            </a:pPr>
            <a:r>
              <a:rPr lang="pl-PL" sz="1600" dirty="0" smtClean="0">
                <a:latin typeface="Bookman Old Style" pitchFamily="18" charset="0"/>
              </a:rPr>
              <a:t>5. W </a:t>
            </a:r>
            <a:r>
              <a:rPr lang="pl-PL" sz="1600" dirty="0">
                <a:latin typeface="Bookman Old Style" pitchFamily="18" charset="0"/>
              </a:rPr>
              <a:t>sytuacji, kiedy uczeń w dalszym ciągu stwarza zagrożenie dla innych uczniów, pedagog szkoły w porozumieniu z dyrektorem i </a:t>
            </a:r>
            <a:r>
              <a:rPr lang="pl-PL" sz="1600" dirty="0" smtClean="0">
                <a:latin typeface="Bookman Old Style" pitchFamily="18" charset="0"/>
              </a:rPr>
              <a:t>wychowawcą </a:t>
            </a:r>
            <a:r>
              <a:rPr lang="pl-PL" sz="1600" dirty="0">
                <a:latin typeface="Bookman Old Style" pitchFamily="18" charset="0"/>
              </a:rPr>
              <a:t>ucznia kieruje wniosek do Sądu Rodzinnego o zastosowanie środka wychowawczego zapobiegającego demoralizacji ucznia.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lina W\AppData\Local\Microsoft\Windows\Temporary Internet Files\Content.IE5\1Y6SOMAU\no-smoki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84784"/>
            <a:ext cx="4497288" cy="449728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ookman Old Style" pitchFamily="18" charset="0"/>
              </a:rPr>
              <a:t>PROCEDURY POSTĘPOWANIA NAUCZYCIELI W PRZYPADKU PRZYŁAPANIA UCZNIA NA PALENIU PAPIEROSÓW BĄDŹ PRZYNIESIENIA ICH DO SZKOŁY BĄDŹ ICH POSIADANIA.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600" dirty="0">
                <a:latin typeface="Bookman Old Style" pitchFamily="18" charset="0"/>
              </a:rPr>
              <a:t>Nauczyciel zobowiązany jest powiadomić o tym fakcie wychowawcę klasy bądź pedagoga ( w razie nieobecności wychowawcy</a:t>
            </a:r>
            <a:r>
              <a:rPr lang="pl-PL" sz="1600" dirty="0" smtClean="0">
                <a:latin typeface="Bookman Old Style" pitchFamily="18" charset="0"/>
              </a:rPr>
              <a:t>). </a:t>
            </a:r>
          </a:p>
          <a:p>
            <a:pPr algn="ctr">
              <a:buNone/>
            </a:pPr>
            <a:r>
              <a:rPr lang="pl-PL" sz="1600" b="1" dirty="0" smtClean="0">
                <a:latin typeface="Bookman Old Style" pitchFamily="18" charset="0"/>
              </a:rPr>
              <a:t>Propozycja!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Uczeń przyłapany na paleniu papierosów po raz </a:t>
            </a:r>
            <a:r>
              <a:rPr lang="pl-PL" sz="1600" b="1" dirty="0" smtClean="0">
                <a:latin typeface="Bookman Old Style" pitchFamily="18" charset="0"/>
              </a:rPr>
              <a:t>pierwszy</a:t>
            </a:r>
            <a:r>
              <a:rPr lang="pl-PL" sz="1600" dirty="0" smtClean="0">
                <a:latin typeface="Bookman Old Style" pitchFamily="18" charset="0"/>
              </a:rPr>
              <a:t> otrzymuje: negatywną uwagę do dziennika, upomnienie, które zostaje przez niego podpisane i umieszczone w teczce pedagoga, polecenie opracowania notatki o szkodliwości palenia papierosów i złożenia jej w wyznaczonym terminie pedagogowi szkolnemu ( termin do ustalenia z pedagogiem szkolnym).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Wychowawca bądź pedagog powiadamia o zdarzeniu rodziców (prawnych opiekunów). 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Uczeń przyłapany na paleniu papierosów po raz </a:t>
            </a:r>
            <a:r>
              <a:rPr lang="pl-PL" sz="1600" b="1" dirty="0" smtClean="0">
                <a:latin typeface="Bookman Old Style" pitchFamily="18" charset="0"/>
              </a:rPr>
              <a:t>drugi</a:t>
            </a:r>
            <a:r>
              <a:rPr lang="pl-PL" sz="1600" dirty="0" smtClean="0">
                <a:latin typeface="Bookman Old Style" pitchFamily="18" charset="0"/>
              </a:rPr>
              <a:t> otrzymuje kolejną negatywną uwagę do dziennika, upomnienie, które zostaje przez niego podpisane i umieszczone w teczce pedagoga, polecenie przygotowania prezentacji lub referatu na temat szkodliwości palenia papierosów i przedstawienia na godzinie wychowawczej: o terminie wygłoszenia prelekcji uczeń informuje pedagoga szkolnego, a wychowawca podpisuje pracę. Ponownie o zdarzeniu powiadamia się rodziców (prawnych opiekunów). Zostaje obniżona ocena z zachowania o jeden stopień na najbliższe półrocze.</a:t>
            </a:r>
          </a:p>
          <a:p>
            <a:pPr algn="just">
              <a:buNone/>
            </a:pPr>
            <a:endParaRPr lang="pl-PL" sz="1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lina W\AppData\Local\Microsoft\Windows\Temporary Internet Files\Content.IE5\1Y6SOMAU\250px-Papierosa_1_ubt_00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66881">
            <a:off x="1905487" y="3263101"/>
            <a:ext cx="5253962" cy="3277792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539552" y="76470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Uczeń przyłapany na paleniu papierosów po raz </a:t>
            </a:r>
            <a:r>
              <a:rPr lang="pl-PL" b="1" dirty="0" smtClean="0">
                <a:latin typeface="Bookman Old Style" pitchFamily="18" charset="0"/>
              </a:rPr>
              <a:t>trzeci</a:t>
            </a:r>
            <a:r>
              <a:rPr lang="pl-PL" dirty="0" smtClean="0">
                <a:latin typeface="Bookman Old Style" pitchFamily="18" charset="0"/>
              </a:rPr>
              <a:t> zostaje pisemnie zgłoszony na policję (notatka służbowa sporządzona przez pedagoga szkolnego), o zdarzeniu poinformowani są rodzice (opiekunowie prawni), obniża się ocenę z zachowania o jeszcze jeden stopień. (Zapis w Regulaminie Ucznia). W przypadku braku poprawy i dalszej demoralizacji ucznia pedagog szkolny informuje Sąd Rodzinny. Procedura ta obowiązuję ucznia na całym etapie edukacyjnym.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Alina W\AppData\Local\Microsoft\Windows\Temporary Internet Files\Content.IE5\0BZYDGLK\200px-Bayer_Heroin_bottle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27169" t="10343" r="25373" b="9787"/>
          <a:stretch>
            <a:fillRect/>
          </a:stretch>
        </p:blipFill>
        <p:spPr bwMode="auto">
          <a:xfrm>
            <a:off x="179512" y="1772816"/>
            <a:ext cx="1656184" cy="4083399"/>
          </a:xfrm>
          <a:prstGeom prst="ellipse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ookman Old Style" pitchFamily="18" charset="0"/>
              </a:rPr>
              <a:t>PODEJRZENIA SPOŻYCIA ALKOHOLU LUB ZAŻYCIA NARKOTYKÓW PRZEZ UCZNIA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pl-PL" sz="1600" dirty="0">
                <a:latin typeface="Bookman Old Style" pitchFamily="18" charset="0"/>
              </a:rPr>
              <a:t>Nauczyciel/pracownik szkoły podejmuje następujące </a:t>
            </a:r>
            <a:r>
              <a:rPr lang="pl-PL" sz="1600" dirty="0" smtClean="0">
                <a:latin typeface="Bookman Old Style" pitchFamily="18" charset="0"/>
              </a:rPr>
              <a:t>działania: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Powiadamia </a:t>
            </a:r>
            <a:r>
              <a:rPr lang="pl-PL" sz="1600" dirty="0">
                <a:latin typeface="Bookman Old Style" pitchFamily="18" charset="0"/>
              </a:rPr>
              <a:t>o podejrzeniu spożycia przez ucznia alkoholu wychowawcę klasy (w razie jego </a:t>
            </a:r>
            <a:r>
              <a:rPr lang="pl-PL" sz="1600" dirty="0" smtClean="0">
                <a:latin typeface="Bookman Old Style" pitchFamily="18" charset="0"/>
              </a:rPr>
              <a:t>nieobecności – pedagoga,  </a:t>
            </a:r>
            <a:r>
              <a:rPr lang="pl-PL" sz="1600" dirty="0">
                <a:latin typeface="Bookman Old Style" pitchFamily="18" charset="0"/>
              </a:rPr>
              <a:t>psychologa lub pielęgniarkę) oraz </a:t>
            </a:r>
            <a:r>
              <a:rPr lang="pl-PL" sz="1600" dirty="0" smtClean="0">
                <a:latin typeface="Bookman Old Style" pitchFamily="18" charset="0"/>
              </a:rPr>
              <a:t>dyrektora.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Jeżeli </a:t>
            </a:r>
            <a:r>
              <a:rPr lang="pl-PL" sz="1600" dirty="0">
                <a:latin typeface="Bookman Old Style" pitchFamily="18" charset="0"/>
              </a:rPr>
              <a:t>zdarzenie ma miejsce w czasie zajęć lekcyjnych, nauczyciel wysyła innego ucznia do pokoju nauczycielskiego lub sekretariatu w celu wezwania osoby mającej sprawować nadzór nad klasą</a:t>
            </a:r>
            <a:r>
              <a:rPr lang="pl-PL" sz="16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 </a:t>
            </a:r>
            <a:r>
              <a:rPr lang="pl-PL" sz="1600" dirty="0">
                <a:latin typeface="Bookman Old Style" pitchFamily="18" charset="0"/>
              </a:rPr>
              <a:t>Odizolowuje ucznia od reszty klasy, nie pozostawiając go </a:t>
            </a:r>
            <a:r>
              <a:rPr lang="pl-PL" sz="1600" dirty="0" smtClean="0">
                <a:latin typeface="Bookman Old Style" pitchFamily="18" charset="0"/>
              </a:rPr>
              <a:t>samego.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Wzywa </a:t>
            </a:r>
            <a:r>
              <a:rPr lang="pl-PL" sz="1600" dirty="0">
                <a:latin typeface="Bookman Old Style" pitchFamily="18" charset="0"/>
              </a:rPr>
              <a:t>w porozumieniu z dyrektorem lekarza w celu stwierdzenia stanu zdrowia, ewentualnie udziela pomocy </a:t>
            </a:r>
            <a:r>
              <a:rPr lang="pl-PL" sz="1600" dirty="0" smtClean="0">
                <a:latin typeface="Bookman Old Style" pitchFamily="18" charset="0"/>
              </a:rPr>
              <a:t>medycznej.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Zawiadamia </a:t>
            </a:r>
            <a:r>
              <a:rPr lang="pl-PL" sz="1600" dirty="0">
                <a:latin typeface="Bookman Old Style" pitchFamily="18" charset="0"/>
              </a:rPr>
              <a:t>o fakcie rodziców/opiekunów i zobowiązuje ich do odebrania dziecka. </a:t>
            </a: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>
                <a:latin typeface="Bookman Old Style" pitchFamily="18" charset="0"/>
              </a:rPr>
              <a:t>przypadku odmowy, przez rodziców(opiekunów prawnych), odebrania dziecka - lekarz decyduje o pozostawieniu ucznia w szkole, przewiezieniu do placówki służby </a:t>
            </a:r>
            <a:r>
              <a:rPr lang="pl-PL" sz="1600" dirty="0" smtClean="0">
                <a:latin typeface="Bookman Old Style" pitchFamily="18" charset="0"/>
              </a:rPr>
              <a:t>zdrowia.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>
                <a:latin typeface="Bookman Old Style" pitchFamily="18" charset="0"/>
              </a:rPr>
              <a:t>S</a:t>
            </a:r>
            <a:r>
              <a:rPr lang="pl-PL" sz="1600" dirty="0" smtClean="0">
                <a:latin typeface="Bookman Old Style" pitchFamily="18" charset="0"/>
              </a:rPr>
              <a:t>zkoła </a:t>
            </a:r>
            <a:r>
              <a:rPr lang="pl-PL" sz="1600" dirty="0">
                <a:latin typeface="Bookman Old Style" pitchFamily="18" charset="0"/>
              </a:rPr>
              <a:t>zawiadamia najbliższą jednostkę policji o uczniu będącym pod wpływem </a:t>
            </a:r>
            <a:r>
              <a:rPr lang="pl-PL" sz="1600" dirty="0" smtClean="0">
                <a:latin typeface="Bookman Old Style" pitchFamily="18" charset="0"/>
              </a:rPr>
              <a:t>alkoholu.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Powiadamia </a:t>
            </a:r>
            <a:r>
              <a:rPr lang="pl-PL" sz="1600" dirty="0">
                <a:latin typeface="Bookman Old Style" pitchFamily="18" charset="0"/>
              </a:rPr>
              <a:t>policję lub sąd rodzinny w </a:t>
            </a:r>
            <a:r>
              <a:rPr lang="pl-PL" sz="1600" dirty="0" smtClean="0">
                <a:latin typeface="Bookman Old Style" pitchFamily="18" charset="0"/>
              </a:rPr>
              <a:t>sytuacji, kiedy </a:t>
            </a:r>
            <a:r>
              <a:rPr lang="pl-PL" sz="1600" dirty="0">
                <a:latin typeface="Bookman Old Style" pitchFamily="18" charset="0"/>
              </a:rPr>
              <a:t>uczeń przed ukończeniem 18 lat dopuszcza się spożywania alkoholu i nadużywania narkotyków.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8" name="Picture 22" descr="C:\Users\Alina W\AppData\Local\Microsoft\Windows\Temporary Internet Files\Content.IE5\7EWAV5B3\RTS0552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531440"/>
            <a:ext cx="8496944" cy="849694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400" dirty="0">
                <a:latin typeface="Bookman Old Style" pitchFamily="18" charset="0"/>
              </a:rPr>
              <a:t>ZNALEZIENIE NA TERENIE SZKOŁY SUBSTANCJI PRZYPOMINAJĄCYCH WYGLĄDEM ŚRODKI ODURZAJĄCE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>
                <a:latin typeface="Bookman Old Style" pitchFamily="18" charset="0"/>
              </a:rPr>
              <a:t>Nauczyciel/pracownik szkoły powiadamia wychowawcę bądź dyrektora, podejmuje następujące działania: </a:t>
            </a:r>
            <a:endParaRPr lang="pl-PL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Zabezpiecza </a:t>
            </a:r>
            <a:r>
              <a:rPr lang="pl-PL" dirty="0">
                <a:latin typeface="Bookman Old Style" pitchFamily="18" charset="0"/>
              </a:rPr>
              <a:t>substancję do czasu przyjazdu policji i próbuje ustalić do kogo należy </a:t>
            </a:r>
            <a:r>
              <a:rPr lang="pl-PL" dirty="0" smtClean="0">
                <a:latin typeface="Bookman Old Style" pitchFamily="18" charset="0"/>
              </a:rPr>
              <a:t>substancja. 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Powiadamia </a:t>
            </a:r>
            <a:r>
              <a:rPr lang="pl-PL" dirty="0">
                <a:latin typeface="Bookman Old Style" pitchFamily="18" charset="0"/>
              </a:rPr>
              <a:t>o zaistniałym zdarzeniu dyrektora szkoły. </a:t>
            </a:r>
            <a:endParaRPr lang="pl-PL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Po </a:t>
            </a:r>
            <a:r>
              <a:rPr lang="pl-PL" dirty="0">
                <a:latin typeface="Bookman Old Style" pitchFamily="18" charset="0"/>
              </a:rPr>
              <a:t>ustaleniu właściciela substancji wzywa się rodziców do </a:t>
            </a:r>
            <a:r>
              <a:rPr lang="pl-PL" dirty="0" smtClean="0">
                <a:latin typeface="Bookman Old Style" pitchFamily="18" charset="0"/>
              </a:rPr>
              <a:t>szkoły.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Wzywa </a:t>
            </a:r>
            <a:r>
              <a:rPr lang="pl-PL" dirty="0">
                <a:latin typeface="Bookman Old Style" pitchFamily="18" charset="0"/>
              </a:rPr>
              <a:t>policję. </a:t>
            </a:r>
            <a:endParaRPr lang="pl-PL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Przekazuje </a:t>
            </a:r>
            <a:r>
              <a:rPr lang="pl-PL" dirty="0">
                <a:latin typeface="Bookman Old Style" pitchFamily="18" charset="0"/>
              </a:rPr>
              <a:t>policji zabezpieczoną substancję i zebrane </a:t>
            </a:r>
            <a:r>
              <a:rPr lang="pl-PL" dirty="0" smtClean="0">
                <a:latin typeface="Bookman Old Style" pitchFamily="18" charset="0"/>
              </a:rPr>
              <a:t>informacje.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Uczeń </a:t>
            </a:r>
            <a:r>
              <a:rPr lang="pl-PL" dirty="0">
                <a:latin typeface="Bookman Old Style" pitchFamily="18" charset="0"/>
              </a:rPr>
              <a:t>otrzymuje uwagę do dziennika i na koniec danego roku szkolnego otrzymuje </a:t>
            </a:r>
            <a:r>
              <a:rPr lang="pl-PL" dirty="0" smtClean="0">
                <a:latin typeface="Bookman Old Style" pitchFamily="18" charset="0"/>
              </a:rPr>
              <a:t>obniżoną ocenę </a:t>
            </a:r>
            <a:r>
              <a:rPr lang="pl-PL" dirty="0">
                <a:latin typeface="Bookman Old Style" pitchFamily="18" charset="0"/>
              </a:rPr>
              <a:t>z </a:t>
            </a:r>
            <a:r>
              <a:rPr lang="pl-PL" dirty="0" smtClean="0">
                <a:latin typeface="Bookman Old Style" pitchFamily="18" charset="0"/>
              </a:rPr>
              <a:t>zachowania.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latin typeface="Bookman Old Style" pitchFamily="18" charset="0"/>
              </a:rPr>
              <a:t>Szkoła </a:t>
            </a:r>
            <a:r>
              <a:rPr lang="pl-PL" dirty="0">
                <a:latin typeface="Bookman Old Style" pitchFamily="18" charset="0"/>
              </a:rPr>
              <a:t>wysyła informację do Sądu Rodzinnego </a:t>
            </a:r>
            <a:r>
              <a:rPr lang="pl-PL" dirty="0" smtClean="0">
                <a:latin typeface="Bookman Old Style" pitchFamily="18" charset="0"/>
              </a:rPr>
              <a:t>o </a:t>
            </a:r>
            <a:r>
              <a:rPr lang="pl-PL" dirty="0">
                <a:latin typeface="Bookman Old Style" pitchFamily="18" charset="0"/>
              </a:rPr>
              <a:t>zdarzeniu, które może świadczyć o przejawie demoralizacji </a:t>
            </a:r>
            <a:r>
              <a:rPr lang="pl-PL" dirty="0" smtClean="0">
                <a:latin typeface="Bookman Old Style" pitchFamily="18" charset="0"/>
              </a:rPr>
              <a:t>ucznia.</a:t>
            </a:r>
            <a:endParaRPr lang="pl-PL" dirty="0">
              <a:latin typeface="Bookman Old Style" pitchFamily="18" charset="0"/>
            </a:endParaRPr>
          </a:p>
        </p:txBody>
      </p:sp>
      <p:pic>
        <p:nvPicPr>
          <p:cNvPr id="9223" name="Picture 7" descr="C:\Users\Alina W\AppData\Local\Microsoft\Windows\Temporary Internet Files\Content.IE5\1Y6SOMAU\Lophophora_williamsii_ie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1450011" cy="1340768"/>
          </a:xfrm>
          <a:prstGeom prst="rect">
            <a:avLst/>
          </a:prstGeom>
          <a:noFill/>
        </p:spPr>
      </p:pic>
      <p:pic>
        <p:nvPicPr>
          <p:cNvPr id="9225" name="Picture 9" descr="C:\Users\Alina W\AppData\Local\Microsoft\Windows\Temporary Internet Files\Content.IE5\7EWAV5B3\MDMA_capsule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5517232"/>
            <a:ext cx="1619672" cy="1340768"/>
          </a:xfrm>
          <a:prstGeom prst="rect">
            <a:avLst/>
          </a:prstGeom>
          <a:noFill/>
        </p:spPr>
      </p:pic>
      <p:pic>
        <p:nvPicPr>
          <p:cNvPr id="9227" name="Picture 11" descr="C:\Users\Alina W\AppData\Local\Microsoft\Windows\Temporary Internet Files\Content.IE5\7EWAV5B3\277770_esomeprazole_magnesium_pills_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5517232"/>
            <a:ext cx="1224136" cy="1340768"/>
          </a:xfrm>
          <a:prstGeom prst="rect">
            <a:avLst/>
          </a:prstGeom>
          <a:noFill/>
        </p:spPr>
      </p:pic>
      <p:pic>
        <p:nvPicPr>
          <p:cNvPr id="9228" name="Picture 12" descr="C:\Users\Alina W\AppData\Local\Microsoft\Windows\Temporary Internet Files\Content.IE5\1Y6SOMAU\Diamorphine_ampoules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517232"/>
            <a:ext cx="1763688" cy="1340768"/>
          </a:xfrm>
          <a:prstGeom prst="rect">
            <a:avLst/>
          </a:prstGeom>
          <a:noFill/>
        </p:spPr>
      </p:pic>
      <p:pic>
        <p:nvPicPr>
          <p:cNvPr id="9235" name="Picture 19" descr="C:\Users\Alina W\AppData\Local\Microsoft\Windows\Temporary Internet Files\Content.IE5\YNJUR63B\220px-DEA_mar_loose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499050"/>
            <a:ext cx="1487408" cy="135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 descr="C:\Users\Alina W\AppData\Local\Microsoft\Windows\Temporary Internet Files\Content.IE5\1Y6SOMAU\Police_handcuffs_alt[1].jpg"/>
          <p:cNvPicPr>
            <a:picLocks noChangeAspect="1" noChangeArrowheads="1"/>
          </p:cNvPicPr>
          <p:nvPr/>
        </p:nvPicPr>
        <p:blipFill>
          <a:blip r:embed="rId2" cstate="print"/>
          <a:srcRect l="2385" t="9239" r="4163" b="10429"/>
          <a:stretch>
            <a:fillRect/>
          </a:stretch>
        </p:blipFill>
        <p:spPr bwMode="auto">
          <a:xfrm rot="20224623">
            <a:off x="2661979" y="1921520"/>
            <a:ext cx="5548235" cy="3519016"/>
          </a:xfrm>
          <a:prstGeom prst="ellipse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ookman Old Style" pitchFamily="18" charset="0"/>
              </a:rPr>
              <a:t>PROCEDURA POSTĘPOWANIA Z UCZNIEM – SPRAWCĄ </a:t>
            </a:r>
            <a:r>
              <a:rPr lang="pl-PL" sz="2000" b="1" dirty="0">
                <a:latin typeface="Bookman Old Style" pitchFamily="18" charset="0"/>
              </a:rPr>
              <a:t>CZYNU </a:t>
            </a:r>
            <a:r>
              <a:rPr lang="pl-PL" sz="2000" dirty="0">
                <a:latin typeface="Bookman Old Style" pitchFamily="18" charset="0"/>
              </a:rPr>
              <a:t>KARALNEGO LUB PRZESTĘPSTWA.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latin typeface="Bookman Old Style" pitchFamily="18" charset="0"/>
              </a:rPr>
              <a:t>Przerwanie zachowania </a:t>
            </a:r>
            <a:r>
              <a:rPr lang="pl-PL" sz="1800" dirty="0" smtClean="0">
                <a:latin typeface="Bookman Old Style" pitchFamily="18" charset="0"/>
              </a:rPr>
              <a:t>agresywnego.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Poinformowanie </a:t>
            </a:r>
            <a:r>
              <a:rPr lang="pl-PL" sz="1800" dirty="0">
                <a:latin typeface="Bookman Old Style" pitchFamily="18" charset="0"/>
              </a:rPr>
              <a:t>wychowawcy i pedagoga o </a:t>
            </a:r>
            <a:r>
              <a:rPr lang="pl-PL" sz="1800" dirty="0" smtClean="0">
                <a:latin typeface="Bookman Old Style" pitchFamily="18" charset="0"/>
              </a:rPr>
              <a:t>zdarzeniu.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Wychowawca</a:t>
            </a:r>
            <a:r>
              <a:rPr lang="pl-PL" sz="1800" dirty="0">
                <a:latin typeface="Bookman Old Style" pitchFamily="18" charset="0"/>
              </a:rPr>
              <a:t>, nauczyciel interweniujący, pedagog ustalają okoliczności czynu i ewentualnych świadków </a:t>
            </a:r>
            <a:r>
              <a:rPr lang="pl-PL" sz="1800" dirty="0" smtClean="0">
                <a:latin typeface="Bookman Old Style" pitchFamily="18" charset="0"/>
              </a:rPr>
              <a:t>zdarzenia.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Powiadomienie </a:t>
            </a:r>
            <a:r>
              <a:rPr lang="pl-PL" sz="1800" dirty="0">
                <a:latin typeface="Bookman Old Style" pitchFamily="18" charset="0"/>
              </a:rPr>
              <a:t>dyrektora </a:t>
            </a:r>
            <a:r>
              <a:rPr lang="pl-PL" sz="1800" dirty="0" smtClean="0">
                <a:latin typeface="Bookman Old Style" pitchFamily="18" charset="0"/>
              </a:rPr>
              <a:t>szkoły.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Powiadomienie </a:t>
            </a:r>
            <a:r>
              <a:rPr lang="pl-PL" sz="1800" dirty="0">
                <a:latin typeface="Bookman Old Style" pitchFamily="18" charset="0"/>
              </a:rPr>
              <a:t>i wezwanie do szkoły rodziców ucznia-</a:t>
            </a:r>
            <a:r>
              <a:rPr lang="pl-PL" sz="1800" b="1" dirty="0">
                <a:latin typeface="Bookman Old Style" pitchFamily="18" charset="0"/>
              </a:rPr>
              <a:t>sprawcy</a:t>
            </a:r>
            <a:r>
              <a:rPr lang="pl-PL" sz="1800" dirty="0">
                <a:latin typeface="Bookman Old Style" pitchFamily="18" charset="0"/>
              </a:rPr>
              <a:t> i osób poszkodowanych w celu wyjaśnienia </a:t>
            </a:r>
            <a:r>
              <a:rPr lang="pl-PL" sz="1800" dirty="0" smtClean="0">
                <a:latin typeface="Bookman Old Style" pitchFamily="18" charset="0"/>
              </a:rPr>
              <a:t>zdarzenia.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Zabezpieczenie </a:t>
            </a:r>
            <a:r>
              <a:rPr lang="pl-PL" sz="1800" dirty="0">
                <a:latin typeface="Bookman Old Style" pitchFamily="18" charset="0"/>
              </a:rPr>
              <a:t>ewentualnych </a:t>
            </a:r>
            <a:r>
              <a:rPr lang="pl-PL" sz="1800" b="1" dirty="0">
                <a:latin typeface="Bookman Old Style" pitchFamily="18" charset="0"/>
              </a:rPr>
              <a:t>dowodów przestępstwa lub </a:t>
            </a:r>
            <a:r>
              <a:rPr lang="pl-PL" sz="1800" dirty="0">
                <a:latin typeface="Bookman Old Style" pitchFamily="18" charset="0"/>
              </a:rPr>
              <a:t>przedmiotów pochodzących z </a:t>
            </a:r>
            <a:r>
              <a:rPr lang="pl-PL" sz="1800" b="1" dirty="0">
                <a:latin typeface="Bookman Old Style" pitchFamily="18" charset="0"/>
              </a:rPr>
              <a:t>przestępstwa i przekazanie ich </a:t>
            </a:r>
            <a:r>
              <a:rPr lang="pl-PL" sz="1800" dirty="0" smtClean="0">
                <a:latin typeface="Bookman Old Style" pitchFamily="18" charset="0"/>
              </a:rPr>
              <a:t>policji.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Powiadomienie </a:t>
            </a:r>
            <a:r>
              <a:rPr lang="pl-PL" sz="1800" dirty="0">
                <a:latin typeface="Bookman Old Style" pitchFamily="18" charset="0"/>
              </a:rPr>
              <a:t>policji w </a:t>
            </a:r>
            <a:r>
              <a:rPr lang="pl-PL" sz="1800" b="1" dirty="0">
                <a:latin typeface="Bookman Old Style" pitchFamily="18" charset="0"/>
              </a:rPr>
              <a:t>przypadku, gdy sprawa </a:t>
            </a:r>
            <a:r>
              <a:rPr lang="pl-PL" sz="1800" dirty="0">
                <a:latin typeface="Bookman Old Style" pitchFamily="18" charset="0"/>
              </a:rPr>
              <a:t>jest poważna (rozbój, uszkodzenie ciała</a:t>
            </a:r>
            <a:r>
              <a:rPr lang="pl-PL" sz="1800" b="1" dirty="0">
                <a:latin typeface="Bookman Old Style" pitchFamily="18" charset="0"/>
              </a:rPr>
              <a:t>) lub sprawca nie jest uczniem </a:t>
            </a:r>
            <a:r>
              <a:rPr lang="pl-PL" sz="1800" dirty="0">
                <a:latin typeface="Bookman Old Style" pitchFamily="18" charset="0"/>
              </a:rPr>
              <a:t>szkoły i jego tożsamość nie jest </a:t>
            </a:r>
            <a:r>
              <a:rPr lang="pl-PL" sz="1800" b="1" dirty="0">
                <a:latin typeface="Bookman Old Style" pitchFamily="18" charset="0"/>
              </a:rPr>
              <a:t>nikomu</a:t>
            </a:r>
            <a:r>
              <a:rPr lang="pl-PL" sz="1800" dirty="0">
                <a:latin typeface="Bookman Old Style" pitchFamily="18" charset="0"/>
              </a:rPr>
              <a:t> </a:t>
            </a:r>
            <a:r>
              <a:rPr lang="pl-PL" sz="1800" dirty="0" smtClean="0">
                <a:latin typeface="Bookman Old Style" pitchFamily="18" charset="0"/>
              </a:rPr>
              <a:t>znana.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Ustalenie </a:t>
            </a:r>
            <a:r>
              <a:rPr lang="pl-PL" sz="1800" dirty="0">
                <a:latin typeface="Bookman Old Style" pitchFamily="18" charset="0"/>
              </a:rPr>
              <a:t>przez Zespół Wychowawczy sankcji wobec </a:t>
            </a:r>
            <a:r>
              <a:rPr lang="pl-PL" sz="1800" dirty="0" smtClean="0">
                <a:latin typeface="Bookman Old Style" pitchFamily="18" charset="0"/>
              </a:rPr>
              <a:t>ucznia - sprawcy.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Przekazanie </a:t>
            </a:r>
            <a:r>
              <a:rPr lang="pl-PL" sz="1800" dirty="0">
                <a:latin typeface="Bookman Old Style" pitchFamily="18" charset="0"/>
              </a:rPr>
              <a:t>rodzicom/opiekunom informacji o wyciągniętych konsekwencjach wobec ucznia-sprawcy. 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lina W\AppData\Local\Microsoft\Windows\Temporary Internet Files\Content.IE5\0BZYDGLK\portrayal-89189_640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23846"/>
          <a:stretch>
            <a:fillRect/>
          </a:stretch>
        </p:blipFill>
        <p:spPr bwMode="auto">
          <a:xfrm>
            <a:off x="5615608" y="3356992"/>
            <a:ext cx="3528392" cy="3272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ookman Old Style" pitchFamily="18" charset="0"/>
              </a:rPr>
              <a:t>PROCEDURA POSTĘPOWANIA Z UCZNIEM, KTÓRY STAŁ SIĘ OFIARĄ CZYNU KARALNEGO.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dirty="0">
                <a:latin typeface="Bookman Old Style" pitchFamily="18" charset="0"/>
              </a:rPr>
              <a:t>Udzielenie pierwszej pomocy bądź wezwanie lekarza (jeżeli jest taka potrzeba</a:t>
            </a:r>
            <a:r>
              <a:rPr lang="pl-PL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Rozmowa </a:t>
            </a:r>
            <a:r>
              <a:rPr lang="pl-PL" dirty="0">
                <a:latin typeface="Bookman Old Style" pitchFamily="18" charset="0"/>
              </a:rPr>
              <a:t>z ofiarą domniemanego przestępstwa i prośba wyjaśnienia jego </a:t>
            </a:r>
            <a:r>
              <a:rPr lang="pl-PL" dirty="0" smtClean="0">
                <a:latin typeface="Bookman Old Style" pitchFamily="18" charset="0"/>
              </a:rPr>
              <a:t>przyczyny.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Poinformowanie </a:t>
            </a:r>
            <a:r>
              <a:rPr lang="pl-PL" dirty="0">
                <a:latin typeface="Bookman Old Style" pitchFamily="18" charset="0"/>
              </a:rPr>
              <a:t>o zdarzeniu wychowawcy, pedagoga lub psychologa, dyrektora </a:t>
            </a:r>
            <a:r>
              <a:rPr lang="pl-PL" dirty="0" smtClean="0">
                <a:latin typeface="Bookman Old Style" pitchFamily="18" charset="0"/>
              </a:rPr>
              <a:t>szkoły.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Wezwanie </a:t>
            </a:r>
            <a:r>
              <a:rPr lang="pl-PL" dirty="0">
                <a:latin typeface="Bookman Old Style" pitchFamily="18" charset="0"/>
              </a:rPr>
              <a:t>domniemanego sprawcy przestępstwa i ewentualnych świadków do dyrektora w celu wyjaśnienia (jeśli istnieje taka możliwość</a:t>
            </a:r>
            <a:r>
              <a:rPr lang="pl-PL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Powiadomienie </a:t>
            </a:r>
            <a:r>
              <a:rPr lang="pl-PL" dirty="0">
                <a:latin typeface="Bookman Old Style" pitchFamily="18" charset="0"/>
              </a:rPr>
              <a:t>rodziców/opiekunów ofiary </a:t>
            </a:r>
            <a:r>
              <a:rPr lang="pl-PL" b="1" dirty="0">
                <a:latin typeface="Bookman Old Style" pitchFamily="18" charset="0"/>
              </a:rPr>
              <a:t>i sprawcy przestępstwa </a:t>
            </a:r>
            <a:r>
              <a:rPr lang="pl-PL" dirty="0">
                <a:latin typeface="Bookman Old Style" pitchFamily="18" charset="0"/>
              </a:rPr>
              <a:t>o zaistniałej </a:t>
            </a:r>
            <a:r>
              <a:rPr lang="pl-PL" dirty="0" smtClean="0">
                <a:latin typeface="Bookman Old Style" pitchFamily="18" charset="0"/>
              </a:rPr>
              <a:t>sytuacji.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Poinformowanie </a:t>
            </a:r>
            <a:r>
              <a:rPr lang="pl-PL" dirty="0">
                <a:latin typeface="Bookman Old Style" pitchFamily="18" charset="0"/>
              </a:rPr>
              <a:t>rodziców/opiekunów o </a:t>
            </a:r>
            <a:r>
              <a:rPr lang="pl-PL" b="1" dirty="0">
                <a:latin typeface="Bookman Old Style" pitchFamily="18" charset="0"/>
              </a:rPr>
              <a:t>zdarzeniu i uświadomienie </a:t>
            </a:r>
            <a:r>
              <a:rPr lang="pl-PL" dirty="0">
                <a:latin typeface="Bookman Old Style" pitchFamily="18" charset="0"/>
              </a:rPr>
              <a:t>ich o </a:t>
            </a:r>
            <a:r>
              <a:rPr lang="pl-PL" dirty="0" smtClean="0">
                <a:latin typeface="Bookman Old Style" pitchFamily="18" charset="0"/>
              </a:rPr>
              <a:t>prawach, </a:t>
            </a:r>
            <a:r>
              <a:rPr lang="pl-PL" dirty="0">
                <a:latin typeface="Bookman Old Style" pitchFamily="18" charset="0"/>
              </a:rPr>
              <a:t>jakie przysługują </a:t>
            </a:r>
            <a:r>
              <a:rPr lang="pl-PL" dirty="0" smtClean="0">
                <a:latin typeface="Bookman Old Style" pitchFamily="18" charset="0"/>
              </a:rPr>
              <a:t>ofierze.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Poinformowanie </a:t>
            </a:r>
            <a:r>
              <a:rPr lang="pl-PL" dirty="0">
                <a:latin typeface="Bookman Old Style" pitchFamily="18" charset="0"/>
              </a:rPr>
              <a:t>policji, jeśli </a:t>
            </a:r>
            <a:r>
              <a:rPr lang="pl-PL" dirty="0" smtClean="0">
                <a:latin typeface="Bookman Old Style" pitchFamily="18" charset="0"/>
              </a:rPr>
              <a:t>miało miejsce </a:t>
            </a:r>
            <a:r>
              <a:rPr lang="pl-PL" b="1" dirty="0" smtClean="0">
                <a:latin typeface="Bookman Old Style" pitchFamily="18" charset="0"/>
              </a:rPr>
              <a:t>przestępstwo i </a:t>
            </a:r>
            <a:r>
              <a:rPr lang="pl-PL" b="1" dirty="0">
                <a:latin typeface="Bookman Old Style" pitchFamily="18" charset="0"/>
              </a:rPr>
              <a:t>przyjęcie </a:t>
            </a:r>
            <a:r>
              <a:rPr lang="pl-PL" dirty="0">
                <a:latin typeface="Bookman Old Style" pitchFamily="18" charset="0"/>
              </a:rPr>
              <a:t>ewentualnych </a:t>
            </a:r>
            <a:r>
              <a:rPr lang="pl-PL" dirty="0" smtClean="0">
                <a:latin typeface="Bookman Old Style" pitchFamily="18" charset="0"/>
              </a:rPr>
              <a:t>wskazówek.</a:t>
            </a:r>
          </a:p>
          <a:p>
            <a:pPr algn="just"/>
            <a:r>
              <a:rPr lang="pl-PL" dirty="0" smtClean="0">
                <a:latin typeface="Bookman Old Style" pitchFamily="18" charset="0"/>
              </a:rPr>
              <a:t>Przekazanie </a:t>
            </a:r>
            <a:r>
              <a:rPr lang="pl-PL" dirty="0">
                <a:latin typeface="Bookman Old Style" pitchFamily="18" charset="0"/>
              </a:rPr>
              <a:t>rodzicom/opiekunom ofiary i </a:t>
            </a:r>
            <a:r>
              <a:rPr lang="pl-PL" b="1" dirty="0">
                <a:latin typeface="Bookman Old Style" pitchFamily="18" charset="0"/>
              </a:rPr>
              <a:t>sprawcy</a:t>
            </a:r>
            <a:r>
              <a:rPr lang="pl-PL" dirty="0">
                <a:latin typeface="Bookman Old Style" pitchFamily="18" charset="0"/>
              </a:rPr>
              <a:t> </a:t>
            </a:r>
            <a:r>
              <a:rPr lang="pl-PL" b="1" dirty="0">
                <a:latin typeface="Bookman Old Style" pitchFamily="18" charset="0"/>
              </a:rPr>
              <a:t>informacji na </a:t>
            </a:r>
            <a:r>
              <a:rPr lang="pl-PL" dirty="0">
                <a:latin typeface="Bookman Old Style" pitchFamily="18" charset="0"/>
              </a:rPr>
              <a:t>temat wyciągniętych konsekwencji wobec </a:t>
            </a:r>
            <a:r>
              <a:rPr lang="pl-PL" b="1" dirty="0">
                <a:latin typeface="Bookman Old Style" pitchFamily="18" charset="0"/>
              </a:rPr>
              <a:t>ucznia</a:t>
            </a:r>
            <a:r>
              <a:rPr lang="pl-PL" dirty="0">
                <a:latin typeface="Bookman Old Style" pitchFamily="18" charset="0"/>
              </a:rPr>
              <a:t> </a:t>
            </a:r>
            <a:r>
              <a:rPr lang="pl-PL" b="1" dirty="0">
                <a:latin typeface="Bookman Old Style" pitchFamily="18" charset="0"/>
              </a:rPr>
              <a:t>sprawcy czynu </a:t>
            </a:r>
            <a:r>
              <a:rPr lang="pl-PL" dirty="0">
                <a:latin typeface="Bookman Old Style" pitchFamily="18" charset="0"/>
              </a:rPr>
              <a:t>karalnego.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Bookman Old Style" pitchFamily="18" charset="0"/>
              </a:rPr>
              <a:t>PROCEDURA </a:t>
            </a:r>
            <a:r>
              <a:rPr lang="pl-PL" sz="2000" dirty="0">
                <a:latin typeface="Bookman Old Style" pitchFamily="18" charset="0"/>
              </a:rPr>
              <a:t>POSTĘPOWANIA Z UCZNIEM, KTÓRY NIE UCZĘSZCZA NA ZAJĘCIA SZKOLNE – WAGARY.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Bookman Old Style" pitchFamily="18" charset="0"/>
              </a:rPr>
              <a:t>Nauczyciel-wychowawca podejmuje następujące działania: </a:t>
            </a:r>
            <a:endParaRPr lang="pl-PL" sz="2000" dirty="0" smtClean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Bookman Old Style" pitchFamily="18" charset="0"/>
              </a:rPr>
              <a:t>Analizuje </a:t>
            </a:r>
            <a:r>
              <a:rPr lang="pl-PL" sz="2000" dirty="0">
                <a:latin typeface="Bookman Old Style" pitchFamily="18" charset="0"/>
              </a:rPr>
              <a:t>nieobecności ucznia w </a:t>
            </a:r>
            <a:r>
              <a:rPr lang="pl-PL" sz="2000" dirty="0" smtClean="0">
                <a:latin typeface="Bookman Old Style" pitchFamily="18" charset="0"/>
              </a:rPr>
              <a:t>szkole.</a:t>
            </a: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Bookman Old Style" pitchFamily="18" charset="0"/>
              </a:rPr>
              <a:t>Informuje </a:t>
            </a:r>
            <a:r>
              <a:rPr lang="pl-PL" sz="2000" dirty="0">
                <a:latin typeface="Bookman Old Style" pitchFamily="18" charset="0"/>
              </a:rPr>
              <a:t>o fakcie pedagoga, psychologa, dyrektora </a:t>
            </a:r>
            <a:r>
              <a:rPr lang="pl-PL" sz="2000" dirty="0" smtClean="0">
                <a:latin typeface="Bookman Old Style" pitchFamily="18" charset="0"/>
              </a:rPr>
              <a:t>szkoły.</a:t>
            </a: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Bookman Old Style" pitchFamily="18" charset="0"/>
              </a:rPr>
              <a:t>Wzywa </a:t>
            </a:r>
            <a:r>
              <a:rPr lang="pl-PL" sz="2000" dirty="0">
                <a:latin typeface="Bookman Old Style" pitchFamily="18" charset="0"/>
              </a:rPr>
              <a:t>do szkoły rodziców/opiekunów ucznia i przekazuje im </a:t>
            </a:r>
            <a:r>
              <a:rPr lang="pl-PL" sz="2000" dirty="0" smtClean="0">
                <a:latin typeface="Bookman Old Style" pitchFamily="18" charset="0"/>
              </a:rPr>
              <a:t>informacje.</a:t>
            </a: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Bookman Old Style" pitchFamily="18" charset="0"/>
              </a:rPr>
              <a:t>Przeprowadza </a:t>
            </a:r>
            <a:r>
              <a:rPr lang="pl-PL" sz="2000" dirty="0">
                <a:latin typeface="Bookman Old Style" pitchFamily="18" charset="0"/>
              </a:rPr>
              <a:t>w obecności rodziców rozmowę z uczniem</a:t>
            </a:r>
            <a:r>
              <a:rPr lang="pl-PL" sz="2000" dirty="0" smtClean="0">
                <a:latin typeface="Bookman Old Style" pitchFamily="18" charset="0"/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Bookman Old Style" pitchFamily="18" charset="0"/>
              </a:rPr>
              <a:t>W </a:t>
            </a:r>
            <a:r>
              <a:rPr lang="pl-PL" sz="2000" dirty="0">
                <a:latin typeface="Bookman Old Style" pitchFamily="18" charset="0"/>
              </a:rPr>
              <a:t>przypadku niepodjęcia przez rodziców współpracy z wychowawcą i powtarzania się niepokojących faktów szkoła informuje organ prowadzący o nierealizowaniu obowiązku szkolnego Wójta Gminy </a:t>
            </a:r>
            <a:r>
              <a:rPr lang="pl-PL" sz="2000" dirty="0" smtClean="0">
                <a:latin typeface="Bookman Old Style" pitchFamily="18" charset="0"/>
              </a:rPr>
              <a:t>w Lubowidzu </a:t>
            </a:r>
            <a:r>
              <a:rPr lang="pl-PL" sz="2000" dirty="0">
                <a:latin typeface="Bookman Old Style" pitchFamily="18" charset="0"/>
              </a:rPr>
              <a:t>oraz Sąd </a:t>
            </a:r>
            <a:r>
              <a:rPr lang="pl-PL" sz="2000" dirty="0" smtClean="0">
                <a:latin typeface="Bookman Old Style" pitchFamily="18" charset="0"/>
              </a:rPr>
              <a:t>Rodzinny.</a:t>
            </a:r>
            <a:endParaRPr lang="pl-PL" sz="2000" dirty="0">
              <a:latin typeface="Bookman Old Style" pitchFamily="18" charset="0"/>
            </a:endParaRPr>
          </a:p>
        </p:txBody>
      </p:sp>
      <p:pic>
        <p:nvPicPr>
          <p:cNvPr id="6151" name="Picture 7" descr="C:\Users\Alina W\AppData\Local\Microsoft\Windows\Temporary Internet Files\Content.IE5\0BZYDGLK\220px-DC_Police_Truancy_and_Curfew_enforcement_vehicl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67300"/>
            <a:ext cx="27940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Alina W\AppData\Local\Microsoft\Windows\Temporary Internet Files\Content.IE5\YNJUR63B\SGN-PL_SW_wagar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33768">
            <a:off x="-313260" y="-1583109"/>
            <a:ext cx="3687777" cy="4870649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ookman Old Style" pitchFamily="18" charset="0"/>
              </a:rPr>
              <a:t>USPRAWIEDLIWIENIA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600" dirty="0">
                <a:latin typeface="Bookman Old Style" pitchFamily="18" charset="0"/>
              </a:rPr>
              <a:t>Usprawiedliwienia przyjmowane są zgodnie </a:t>
            </a:r>
            <a:r>
              <a:rPr lang="pl-PL" sz="1600" dirty="0" smtClean="0">
                <a:latin typeface="Bookman Old Style" pitchFamily="18" charset="0"/>
              </a:rPr>
              <a:t>ze </a:t>
            </a:r>
            <a:r>
              <a:rPr lang="pl-PL" sz="1600" b="1" dirty="0" smtClean="0">
                <a:latin typeface="Bookman Old Style" pitchFamily="18" charset="0"/>
              </a:rPr>
              <a:t>Szczegółowymi Zasadami Oceniania.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Wychowawca </a:t>
            </a:r>
            <a:r>
              <a:rPr lang="pl-PL" sz="1600" dirty="0">
                <a:latin typeface="Bookman Old Style" pitchFamily="18" charset="0"/>
              </a:rPr>
              <a:t>respektuje zwolnienie lekarskie, usprawiedliwienia napisane w całości przez rodziców lub prawnych opiekunów oraz usprawiedliwienia dokonane osobiście przez matkę, ojca bądź opiekuna prawnego, a także zwolnienia telefoniczne ucznia w nagłych przypadkach na prośbę rodzica lub prawnego opiekuna, jednakże w tym przypadku nieobecność winna być usprawiedliwiona dnia następnego w formie </a:t>
            </a:r>
            <a:r>
              <a:rPr lang="pl-PL" sz="1600" dirty="0" smtClean="0">
                <a:latin typeface="Bookman Old Style" pitchFamily="18" charset="0"/>
              </a:rPr>
              <a:t>pisemnej.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Wszystkie zwolnienia, usprawiedliwienia są wpisywane do dziennika lekcyjnego.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Jeżeli nieobecność ucznia trwa ponad tydzień, wychowawca zobowiązany jest do ustalenia przyczyny nieobecności i poinformowania pedagoga szkolnego.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Wychowawca może zwolnić ucznia z lekcji tylko na podstawie pisemnego zwolnienia wystawionego przez rodziców bądź opiekunów prawnych. W przypadku, kiedy wychowawca jest nieobecny, uczeń o zwolnieniu powiadamia nauczyciela prowadzącego dane zajęcia lub dyrektora szkoły.</a:t>
            </a:r>
            <a:endParaRPr lang="pl-PL" sz="1600" dirty="0">
              <a:latin typeface="Bookman Old Style" pitchFamily="18" charset="0"/>
            </a:endParaRPr>
          </a:p>
        </p:txBody>
      </p:sp>
      <p:pic>
        <p:nvPicPr>
          <p:cNvPr id="5128" name="Picture 8" descr="C:\Users\Alina W\AppData\Local\Microsoft\Windows\Temporary Internet Files\Content.IE5\YNJUR63B\SGN-PL_SW_wagar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805263"/>
            <a:ext cx="936873" cy="1237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lina W\AppData\Local\Microsoft\Windows\Temporary Internet Files\Content.IE5\1Y6SOMAU\240px-Vincent_Van_Gogh_-_Sorrow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-8646" b="13392"/>
          <a:stretch>
            <a:fillRect/>
          </a:stretch>
        </p:blipFill>
        <p:spPr bwMode="auto">
          <a:xfrm rot="2863415">
            <a:off x="3490314" y="989323"/>
            <a:ext cx="5075262" cy="5428125"/>
          </a:xfrm>
          <a:prstGeom prst="ellipse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>
                <a:latin typeface="Bookman Old Style" pitchFamily="18" charset="0"/>
              </a:rPr>
              <a:t>PROCEDURY POSTĘPOWANIA W SYTUACJI KRYZYSOWEJ – SAMOOKALECZENIA, MYŚLI SAMOBÓJCZE.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l-PL" sz="1600" dirty="0">
                <a:latin typeface="Bookman Old Style" pitchFamily="18" charset="0"/>
              </a:rPr>
              <a:t>W przypadku uzyskania informacji, ze uczeń ma myśli samobójcze bądź </a:t>
            </a:r>
            <a:r>
              <a:rPr lang="pl-PL" sz="1600" dirty="0" err="1">
                <a:latin typeface="Bookman Old Style" pitchFamily="18" charset="0"/>
              </a:rPr>
              <a:t>samookalecza</a:t>
            </a:r>
            <a:r>
              <a:rPr lang="pl-PL" sz="1600" dirty="0">
                <a:latin typeface="Bookman Old Style" pitchFamily="18" charset="0"/>
              </a:rPr>
              <a:t> się, nauczyciel powinien podjąć następujące </a:t>
            </a:r>
            <a:r>
              <a:rPr lang="pl-PL" sz="1600" dirty="0" smtClean="0">
                <a:latin typeface="Bookman Old Style" pitchFamily="18" charset="0"/>
              </a:rPr>
              <a:t>kroki: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Przekazać </a:t>
            </a:r>
            <a:r>
              <a:rPr lang="pl-PL" sz="1600" dirty="0">
                <a:latin typeface="Bookman Old Style" pitchFamily="18" charset="0"/>
              </a:rPr>
              <a:t>uzyskaną informację wychowawcy </a:t>
            </a:r>
            <a:r>
              <a:rPr lang="pl-PL" sz="1600" dirty="0" smtClean="0">
                <a:latin typeface="Bookman Old Style" pitchFamily="18" charset="0"/>
              </a:rPr>
              <a:t>klasy.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Wychowawca </a:t>
            </a:r>
            <a:r>
              <a:rPr lang="pl-PL" sz="1600" dirty="0">
                <a:latin typeface="Bookman Old Style" pitchFamily="18" charset="0"/>
              </a:rPr>
              <a:t>informuje o fakcie pedagoga szkolnego bądź psychologa i dyrektora </a:t>
            </a:r>
            <a:r>
              <a:rPr lang="pl-PL" sz="1600" dirty="0" smtClean="0">
                <a:latin typeface="Bookman Old Style" pitchFamily="18" charset="0"/>
              </a:rPr>
              <a:t>szkoły.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Pedagog/psycholog </a:t>
            </a:r>
            <a:r>
              <a:rPr lang="pl-PL" sz="1600" dirty="0">
                <a:latin typeface="Bookman Old Style" pitchFamily="18" charset="0"/>
              </a:rPr>
              <a:t>bądź dyrektor przeprowadza z uczniem </a:t>
            </a:r>
            <a:r>
              <a:rPr lang="pl-PL" sz="1600" dirty="0" smtClean="0">
                <a:latin typeface="Bookman Old Style" pitchFamily="18" charset="0"/>
              </a:rPr>
              <a:t>rozmowę.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Po </a:t>
            </a:r>
            <a:r>
              <a:rPr lang="pl-PL" sz="1600" dirty="0">
                <a:latin typeface="Bookman Old Style" pitchFamily="18" charset="0"/>
              </a:rPr>
              <a:t>rozmowie z uczniem należy podjąć następujące działania</a:t>
            </a:r>
            <a:r>
              <a:rPr lang="pl-PL" sz="1600" dirty="0" smtClean="0">
                <a:latin typeface="Bookman Old Style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 smtClean="0">
                <a:latin typeface="Bookman Old Style" pitchFamily="18" charset="0"/>
              </a:rPr>
              <a:t> </a:t>
            </a:r>
            <a:r>
              <a:rPr lang="pl-PL" sz="1600" dirty="0">
                <a:latin typeface="Bookman Old Style" pitchFamily="18" charset="0"/>
              </a:rPr>
              <a:t>zdecydować, czy uczeń wymaga terapii psychologicznej oraz konsultacji diagnozującej z </a:t>
            </a:r>
            <a:r>
              <a:rPr lang="pl-PL" sz="1600" dirty="0" smtClean="0">
                <a:latin typeface="Bookman Old Style" pitchFamily="18" charset="0"/>
              </a:rPr>
              <a:t>psychiatrą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 smtClean="0">
                <a:latin typeface="Bookman Old Style" pitchFamily="18" charset="0"/>
              </a:rPr>
              <a:t>wezwać rodziców/opiekunów, poinformować </a:t>
            </a:r>
            <a:r>
              <a:rPr lang="pl-PL" sz="1600" dirty="0">
                <a:latin typeface="Bookman Old Style" pitchFamily="18" charset="0"/>
              </a:rPr>
              <a:t>rodziców o zaistniałej </a:t>
            </a:r>
            <a:r>
              <a:rPr lang="pl-PL" sz="1600" dirty="0" smtClean="0">
                <a:latin typeface="Bookman Old Style" pitchFamily="18" charset="0"/>
              </a:rPr>
              <a:t>sytuacji.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Wychowawca </a:t>
            </a:r>
            <a:r>
              <a:rPr lang="pl-PL" sz="1600" dirty="0">
                <a:latin typeface="Bookman Old Style" pitchFamily="18" charset="0"/>
              </a:rPr>
              <a:t>ściśle współpracuje z psychologiem i pedagogiem szkoły (jest na bieżąco informowany o postępach terapii</a:t>
            </a:r>
            <a:r>
              <a:rPr lang="pl-PL" sz="1600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Dyrektor </a:t>
            </a:r>
            <a:r>
              <a:rPr lang="pl-PL" sz="1600" dirty="0">
                <a:latin typeface="Bookman Old Style" pitchFamily="18" charset="0"/>
              </a:rPr>
              <a:t>szkoły może poinformować Radę Pedagogiczną o zaistniałej sytuacji, jeżeli będzie miało to wpływ na bezpieczeństwo ucznia w </a:t>
            </a:r>
            <a:r>
              <a:rPr lang="pl-PL" sz="1600" dirty="0" smtClean="0">
                <a:latin typeface="Bookman Old Style" pitchFamily="18" charset="0"/>
              </a:rPr>
              <a:t>szkole.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Pedagog </a:t>
            </a:r>
            <a:r>
              <a:rPr lang="pl-PL" sz="1600" dirty="0">
                <a:latin typeface="Bookman Old Style" pitchFamily="18" charset="0"/>
              </a:rPr>
              <a:t>lub psycholog szkolny zobowiązuje rodziców do pisemnego oświadczenia deklarującego skontaktowanie się ze specjalistą w celu udzielenia dalszej pomocy dziecku (uczniowi).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latin typeface="Bookman Old Style" pitchFamily="18" charset="0"/>
              </a:rPr>
              <a:t>PROCEDURA POSTĘPOWANIA W SYTUACJI ZAISTNIENIA WYPADKU UCZNIA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>
                <a:latin typeface="Bookman Old Style" pitchFamily="18" charset="0"/>
              </a:rPr>
              <a:t>Pracownik Szkoły, który powziął wiadomość o wypadku ucznia niezwłocznie zapewnia poszkodowanemu opiekę, w szczególności sprowadzając fachową pomoc medyczną, a w miarę możliwości udzielając poszkodowanemu pierwszej pomocy.</a:t>
            </a:r>
          </a:p>
          <a:p>
            <a:pPr algn="just"/>
            <a:r>
              <a:rPr lang="pl-PL" dirty="0">
                <a:latin typeface="Bookman Old Style" pitchFamily="18" charset="0"/>
              </a:rPr>
              <a:t>N</a:t>
            </a:r>
            <a:r>
              <a:rPr lang="pl-PL" dirty="0" smtClean="0">
                <a:latin typeface="Bookman Old Style" pitchFamily="18" charset="0"/>
              </a:rPr>
              <a:t>auczyciel nie dopuszcza do zajęć lub przerywa je wyprowadzając uczniów z miejsca zagrożenia, jeżeli miejsce, w którym są lub będą prowadzone zajęcia może stwarzać zagrożenie dla bezpieczeństwa uczniów.</a:t>
            </a:r>
          </a:p>
          <a:p>
            <a:pPr algn="just"/>
            <a:r>
              <a:rPr lang="pl-PL" dirty="0">
                <a:latin typeface="Bookman Old Style" pitchFamily="18" charset="0"/>
              </a:rPr>
              <a:t>N</a:t>
            </a:r>
            <a:r>
              <a:rPr lang="pl-PL" dirty="0" smtClean="0">
                <a:latin typeface="Bookman Old Style" pitchFamily="18" charset="0"/>
              </a:rPr>
              <a:t>iezwłocznie powiadamia dyrektora Szkoły. Jeśli nauczyciel ma w tym czasie zajęcia z klasą - prosi o nadzór nad swoimi uczniami nauczyciela uczącego w najbliższej sali. 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Book Antiqua" pitchFamily="18" charset="0"/>
              </a:rPr>
              <a:t>PROCEDURA POSTĘPOWANIA PODCZAS ATAKU PADACZKI U UCZNIA</a:t>
            </a:r>
            <a:endParaRPr lang="pl-PL" sz="2000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>
                <a:latin typeface="Bookman Old Style" pitchFamily="18" charset="0"/>
              </a:rPr>
              <a:t>W razie napadu padaczki u ucznia należy: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zachować spokój - napad mija po 2-3 minutach,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zapewnić mu bezpieczne miejsce i spokój - gdy jest niespokojny, pobudzony - próbuj łagodnie go uspokajać, być przy nim w czasie napadu, pilnując, aby nie doznał obrażeń, gdy chory upadnie, należy delikatnie podtrzymać mu głowę, aby w czasie drgawek nie doszło do jej mechanicznych urazów, </a:t>
            </a:r>
            <a:r>
              <a:rPr lang="pl-PL" dirty="0" smtClean="0">
                <a:latin typeface="Bookman Old Style" pitchFamily="18" charset="0"/>
                <a:sym typeface="Symbol"/>
              </a:rPr>
              <a:t></a:t>
            </a:r>
            <a:r>
              <a:rPr lang="pl-PL" dirty="0" smtClean="0">
                <a:latin typeface="Bookman Old Style" pitchFamily="18" charset="0"/>
              </a:rPr>
              <a:t> ułożyć go na boku w tzw. pozycji bezpiecznej - uniknie się wówczas zakrztuszenia lub zadławienia się chorego. Ślina i piana na ustach jest normalnym objawem napadu i powinna mieć drogę odpływu, poluzować mu kołnierzyk koszuli, rozpiąć guzik pod szyją, pamiętać, by nie przyciskać go mocno do podłoża, nie wciskać mu nic twardego między zęby,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powiadomić pogotowie ratunkowe, gdy napad się przedłuża i trwa ponad 7 minut. </a:t>
            </a:r>
          </a:p>
          <a:p>
            <a:pPr algn="ctr">
              <a:buNone/>
            </a:pPr>
            <a:r>
              <a:rPr lang="pl-PL" b="1" dirty="0" smtClean="0">
                <a:latin typeface="Bookman Old Style" pitchFamily="18" charset="0"/>
              </a:rPr>
              <a:t>NALEŻY WEZWAĆ RODZICÓW DO SZKOŁY.</a:t>
            </a: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ina W\AppData\Local\Microsoft\Windows\Temporary Internet Files\Content.IE5\YNJUR63B\220px--Epilpesia.ogv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6213" r="18892"/>
          <a:stretch>
            <a:fillRect/>
          </a:stretch>
        </p:blipFill>
        <p:spPr bwMode="auto">
          <a:xfrm rot="2299304">
            <a:off x="0" y="3362758"/>
            <a:ext cx="3024336" cy="3495242"/>
          </a:xfrm>
          <a:prstGeom prst="ellipse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899592" y="751344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Bookman Old Style" pitchFamily="18" charset="0"/>
              </a:rPr>
              <a:t>Czego nie wolno robić podczas ataku padaczki u ucznia? </a:t>
            </a:r>
          </a:p>
          <a:p>
            <a:pPr algn="ctr"/>
            <a:endParaRPr lang="pl-PL" sz="2000" b="1" dirty="0" smtClean="0">
              <a:latin typeface="Bookman Old Style" pitchFamily="18" charset="0"/>
            </a:endParaRPr>
          </a:p>
          <a:p>
            <a:pPr algn="just"/>
            <a:r>
              <a:rPr lang="pl-PL" dirty="0" smtClean="0">
                <a:latin typeface="Bookman Old Style" pitchFamily="18" charset="0"/>
              </a:rPr>
              <a:t>	Pomagając uczniowi mającemu napad padaczkowy, należy pamiętać o tym, żeby: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nie przenosić go, nie podnosić ani nie szarpać,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nie próbować go „cucić”, polewając wodą czy bijąc po twarzy,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nie wkładać niczego do ust - rozwieranie ust może spowodować obrażenia jamy ustnej,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nie próbować stosować sztucznego oddychania - </a:t>
            </a:r>
            <a:r>
              <a:rPr lang="pl-PL" b="1" dirty="0" smtClean="0">
                <a:latin typeface="Bookman Old Style" pitchFamily="18" charset="0"/>
              </a:rPr>
              <a:t>na początku dużego napadu padaczkowego dziecko może przez pewien czas nie oddychać nawet do 30 sekund,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nie używać siły wobec dziecka - dziecko ma podczas napadu zawężoną lub zniesioną świadomość, może źle rozumieć intencje i zareagować na nie agresją.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ookman Old Style" pitchFamily="18" charset="0"/>
              </a:rPr>
              <a:t>PROCEDURY POSTĘPOWANIA W PRZYPADKU CIĄŻY UCZENNICY.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800" dirty="0" smtClean="0">
                <a:latin typeface="Bookman Old Style" pitchFamily="18" charset="0"/>
              </a:rPr>
              <a:t>Procedury </a:t>
            </a:r>
            <a:r>
              <a:rPr lang="pl-PL" sz="1800" dirty="0">
                <a:latin typeface="Bookman Old Style" pitchFamily="18" charset="0"/>
              </a:rPr>
              <a:t>zostały opracowane na podstawie ustawy o systemie oświaty, ustawy o planowaniu rodziny i ochronie płodu </a:t>
            </a:r>
            <a:r>
              <a:rPr lang="pl-PL" sz="1800" dirty="0" smtClean="0">
                <a:latin typeface="Bookman Old Style" pitchFamily="18" charset="0"/>
              </a:rPr>
              <a:t>ludzkiego.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>
                <a:latin typeface="Bookman Old Style" pitchFamily="18" charset="0"/>
              </a:rPr>
              <a:t>przypadku zaobserwowania lub powzięcia informacji, że uczennica jest w ciąży nauczyciel/wychowawca informuje o tym fakcie pedagoga szkolnego i dyrektora </a:t>
            </a:r>
            <a:r>
              <a:rPr lang="pl-PL" sz="1800" dirty="0" smtClean="0">
                <a:latin typeface="Bookman Old Style" pitchFamily="18" charset="0"/>
              </a:rPr>
              <a:t>szkoły.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Wychowawca </a:t>
            </a:r>
            <a:r>
              <a:rPr lang="pl-PL" sz="1800" dirty="0">
                <a:latin typeface="Bookman Old Style" pitchFamily="18" charset="0"/>
              </a:rPr>
              <a:t>lub pedagog szkolny wzywa do szkoły rodziców (opiekunów prawnych) i przeprowadza rozmowę z uczennicą oraz jej rodzicami (opiekunami). Sporządza notatkę z przeprowadzonej rozmowy (do teczki wychowawcy</a:t>
            </a:r>
            <a:r>
              <a:rPr lang="pl-PL" sz="1800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>
                <a:latin typeface="Bookman Old Style" pitchFamily="18" charset="0"/>
              </a:rPr>
              <a:t>przypadku potwierdzenia informacji dyrektor szkoły w porozumieniu z rodzicami (opiekunami prawnymi) oraz wychowawcą ustalają sposób i termin realizacji obowiązku szkolnego przez </a:t>
            </a:r>
            <a:r>
              <a:rPr lang="pl-PL" sz="1800" dirty="0" smtClean="0">
                <a:latin typeface="Bookman Old Style" pitchFamily="18" charset="0"/>
              </a:rPr>
              <a:t>uczennicę.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lina W\AppData\Local\Microsoft\Windows\Temporary Internet Files\Content.IE5\1Y6SOMAU\depositphotos_3138009-Happy-pregnant-woman-in-pink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7676" r="13578"/>
          <a:stretch>
            <a:fillRect/>
          </a:stretch>
        </p:blipFill>
        <p:spPr bwMode="auto">
          <a:xfrm rot="2484147">
            <a:off x="5882261" y="3631178"/>
            <a:ext cx="2496115" cy="3258623"/>
          </a:xfrm>
          <a:prstGeom prst="ellipse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755576" y="335846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Pedagog szkolny wskazuje rodzicom możliwości skorzystania przez uczennicę i ich samych z pomocy psychologiczno-pedagogicznej na terenie szkoły i poza nią.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Dyrektor zobowiązuje wszystkich nauczycieli uczących do szczególnej opieki nad uczennicą w trakcie jej pobytu w szkole.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Uczennica będąca w ciąży lub po porodzie jest pod szczególną opieką pedagoga i psychologa szkolnego do czasu ukończenia szkoły.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Uczennicę w ciąży obejmują normalne wymagania edukacyjne ujęte w rozporządzeniu o ocenianiu, klasyfikowaniu i promowaniu oraz przeprowadzaniu egzaminów, a także ujęte w Statucie Szkoły.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Po porodzie uczennicy przysługuje usprawiedliwiony czas</a:t>
            </a:r>
            <a:r>
              <a:rPr lang="pl-PL" b="1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nieobecności określony przez lekarza prowadzącego. 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Alina W\AppData\Local\Microsoft\Windows\Temporary Internet Files\Content.IE5\YNJUR63B\Mikolaj_dziedzic_Kobylina_na_prosbę_mieszczan_Kobylina_okresla_prawa_i_obowiazki_tudzież_ciezary_na_rzecz_miasta_i_dziedzic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18079">
            <a:off x="785196" y="2591802"/>
            <a:ext cx="3123709" cy="4203256"/>
          </a:xfrm>
          <a:prstGeom prst="rect">
            <a:avLst/>
          </a:prstGeom>
          <a:noFill/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ookman Old Style" pitchFamily="18" charset="0"/>
              </a:rPr>
              <a:t>Opracowała i zaprezentowała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latin typeface="Bookman Old Style" pitchFamily="18" charset="0"/>
              </a:rPr>
              <a:t>Alina Wasiak</a:t>
            </a:r>
          </a:p>
          <a:p>
            <a:pPr algn="ctr">
              <a:buNone/>
            </a:pPr>
            <a:r>
              <a:rPr lang="pl-PL" dirty="0" smtClean="0">
                <a:latin typeface="Bookman Old Style" pitchFamily="18" charset="0"/>
              </a:rPr>
              <a:t>Dziękuję </a:t>
            </a:r>
            <a:r>
              <a:rPr lang="pl-PL" dirty="0" smtClean="0">
                <a:latin typeface="Bookman Old Style" pitchFamily="18" charset="0"/>
              </a:rPr>
              <a:t>za uwagę</a:t>
            </a:r>
          </a:p>
          <a:p>
            <a:pPr algn="ctr">
              <a:buNone/>
            </a:pPr>
            <a:endParaRPr lang="pl-PL" dirty="0">
              <a:latin typeface="Bookman Old Style" pitchFamily="18" charset="0"/>
            </a:endParaRPr>
          </a:p>
        </p:txBody>
      </p:sp>
      <p:pic>
        <p:nvPicPr>
          <p:cNvPr id="6" name="Picture 11" descr="C:\Users\Alina W\AppData\Local\Microsoft\Windows\Temporary Internet Files\Content.IE5\YNJUR63B\Mikolaj_dziedzic_Kobylina_na_prosbę_mieszczan_Kobylina_okresla_prawa_i_obowiazki_tudzież_ciezary_na_rzecz_miasta_i_dziedzic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29799" y="3055177"/>
            <a:ext cx="2996770" cy="4032448"/>
          </a:xfrm>
          <a:prstGeom prst="rect">
            <a:avLst/>
          </a:prstGeom>
          <a:noFill/>
        </p:spPr>
      </p:pic>
      <p:pic>
        <p:nvPicPr>
          <p:cNvPr id="7" name="Picture 11" descr="C:\Users\Alina W\AppData\Local\Microsoft\Windows\Temporary Internet Files\Content.IE5\YNJUR63B\Mikolaj_dziedzic_Kobylina_na_prosbę_mieszczan_Kobylina_okresla_prawa_i_obowiazki_tudzież_ciezary_na_rzecz_miasta_i_dziedzic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80268">
            <a:off x="6055948" y="2665132"/>
            <a:ext cx="1920264" cy="258390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12845"/>
            <a:ext cx="75608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1600" dirty="0">
                <a:latin typeface="Bookman Old Style" pitchFamily="18" charset="0"/>
              </a:rPr>
              <a:t>O każdym wypadku </a:t>
            </a:r>
            <a:r>
              <a:rPr lang="pl-PL" sz="1600" dirty="0" smtClean="0">
                <a:latin typeface="Bookman Old Style" pitchFamily="18" charset="0"/>
              </a:rPr>
              <a:t>dyrektor szkoły </a:t>
            </a:r>
            <a:r>
              <a:rPr lang="pl-PL" sz="1600" dirty="0">
                <a:latin typeface="Bookman Old Style" pitchFamily="18" charset="0"/>
              </a:rPr>
              <a:t>lub nauczyciel, pod opieką którego przebywał uczeń w chwili wypadku, powiadamia </a:t>
            </a:r>
            <a:r>
              <a:rPr lang="pl-PL" sz="1600" dirty="0" smtClean="0">
                <a:latin typeface="Bookman Old Style" pitchFamily="18" charset="0"/>
              </a:rPr>
              <a:t>rodziców poszkodowanego </a:t>
            </a:r>
            <a:r>
              <a:rPr lang="pl-PL" sz="1600" dirty="0">
                <a:latin typeface="Bookman Old Style" pitchFamily="18" charset="0"/>
              </a:rPr>
              <a:t>ucznia. Fakt ten powiadamiający dokumentuje wpisem w dzienniku zajęć podając datę i godzinę powiadomienia matki/ojca/ opiekuna prawnego ucznia o wypadku. </a:t>
            </a:r>
            <a:endParaRPr lang="pl-PL" sz="1600" dirty="0">
              <a:latin typeface="Bookman Old Style" pitchFamily="18" charset="0"/>
              <a:sym typeface="Symbol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Przy </a:t>
            </a:r>
            <a:r>
              <a:rPr lang="pl-PL" sz="1600" dirty="0">
                <a:latin typeface="Bookman Old Style" pitchFamily="18" charset="0"/>
              </a:rPr>
              <a:t>lekkich przypadkach (brak wyraźnych obrażeń - np. widoczne tylko lekkie zaczerwienienie, zadrapanie, lekkie skaleczenie), po udzieleniu pierwszej pomocy poszkodowanemu uczniowi, nauczyciel lub dyrektor powiadamiając rodzica o zdarzeniu ustala z </a:t>
            </a:r>
            <a:r>
              <a:rPr lang="pl-PL" sz="1600" dirty="0" smtClean="0">
                <a:latin typeface="Bookman Old Style" pitchFamily="18" charset="0"/>
              </a:rPr>
              <a:t>nim: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potrzebę </a:t>
            </a:r>
            <a:r>
              <a:rPr lang="pl-PL" sz="1600" dirty="0">
                <a:latin typeface="Bookman Old Style" pitchFamily="18" charset="0"/>
              </a:rPr>
              <a:t>wezwania pogotowia,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 </a:t>
            </a:r>
            <a:r>
              <a:rPr lang="pl-PL" sz="1600" dirty="0">
                <a:latin typeface="Bookman Old Style" pitchFamily="18" charset="0"/>
              </a:rPr>
              <a:t>potrzebę wcześniejszego przyjścia </a:t>
            </a:r>
            <a:r>
              <a:rPr lang="pl-PL" sz="1600" dirty="0" smtClean="0">
                <a:latin typeface="Bookman Old Style" pitchFamily="18" charset="0"/>
              </a:rPr>
              <a:t>rodzica,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>
                <a:latin typeface="Bookman Old Style" pitchFamily="18" charset="0"/>
              </a:rPr>
              <a:t>godzinę </a:t>
            </a:r>
            <a:r>
              <a:rPr lang="pl-PL" sz="1600" dirty="0">
                <a:latin typeface="Bookman Old Style" pitchFamily="18" charset="0"/>
              </a:rPr>
              <a:t>odbioru dziecka ze </a:t>
            </a:r>
            <a:r>
              <a:rPr lang="pl-PL" sz="1600" dirty="0" smtClean="0">
                <a:latin typeface="Bookman Old Style" pitchFamily="18" charset="0"/>
              </a:rPr>
              <a:t>szkoły </a:t>
            </a:r>
            <a:r>
              <a:rPr lang="pl-PL" sz="1600" dirty="0">
                <a:latin typeface="Bookman Old Style" pitchFamily="18" charset="0"/>
              </a:rPr>
              <a:t>w dniu </a:t>
            </a:r>
            <a:r>
              <a:rPr lang="pl-PL" sz="1600" dirty="0" smtClean="0">
                <a:latin typeface="Bookman Old Style" pitchFamily="18" charset="0"/>
              </a:rPr>
              <a:t>zdarzenia,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latin typeface="Bookman Old Style" pitchFamily="18" charset="0"/>
              </a:rPr>
              <a:t>i</a:t>
            </a:r>
            <a:r>
              <a:rPr lang="pl-PL" sz="1600" dirty="0" smtClean="0">
                <a:latin typeface="Bookman Old Style" pitchFamily="18" charset="0"/>
              </a:rPr>
              <a:t>nformację </a:t>
            </a:r>
            <a:r>
              <a:rPr lang="pl-PL" sz="1600" dirty="0">
                <a:latin typeface="Bookman Old Style" pitchFamily="18" charset="0"/>
              </a:rPr>
              <a:t>o powyższych ustaleniach powiadamiający zamieszcza również w dzienniku </a:t>
            </a:r>
            <a:r>
              <a:rPr lang="pl-PL" sz="1600" dirty="0" smtClean="0">
                <a:latin typeface="Bookman Old Style" pitchFamily="18" charset="0"/>
              </a:rPr>
              <a:t>lekcyjnym.</a:t>
            </a:r>
            <a:r>
              <a:rPr lang="pl-PL" sz="1600" dirty="0">
                <a:latin typeface="Bookman Old Style" pitchFamily="18" charset="0"/>
              </a:rPr>
              <a:t> </a:t>
            </a:r>
            <a:endParaRPr lang="pl-PL" sz="16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>
                <a:latin typeface="Bookman Old Style" pitchFamily="18" charset="0"/>
              </a:rPr>
              <a:t>każdym trudniejszym przypadku (widoczne obrażenia, urazy, niepokojące objawy) nauczyciel lub </a:t>
            </a:r>
            <a:r>
              <a:rPr lang="pl-PL" sz="1600" dirty="0" smtClean="0">
                <a:latin typeface="Bookman Old Style" pitchFamily="18" charset="0"/>
              </a:rPr>
              <a:t>dyrektor szkoły </a:t>
            </a:r>
            <a:r>
              <a:rPr lang="pl-PL" sz="1600" dirty="0">
                <a:latin typeface="Bookman Old Style" pitchFamily="18" charset="0"/>
              </a:rPr>
              <a:t>wzywa pogotowie ratunkowe. </a:t>
            </a:r>
            <a:endParaRPr lang="pl-PL" sz="16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O </a:t>
            </a:r>
            <a:r>
              <a:rPr lang="pl-PL" sz="1600" dirty="0">
                <a:latin typeface="Bookman Old Style" pitchFamily="18" charset="0"/>
              </a:rPr>
              <a:t>każdym wypadku </a:t>
            </a:r>
            <a:r>
              <a:rPr lang="pl-PL" sz="1600" dirty="0" smtClean="0">
                <a:latin typeface="Bookman Old Style" pitchFamily="18" charset="0"/>
              </a:rPr>
              <a:t>dyrektor szkoły </a:t>
            </a:r>
            <a:r>
              <a:rPr lang="pl-PL" sz="1600" dirty="0">
                <a:latin typeface="Bookman Old Style" pitchFamily="18" charset="0"/>
              </a:rPr>
              <a:t>zawiadamia niezwłocznie organ prowadzący i współpracującego ze </a:t>
            </a:r>
            <a:r>
              <a:rPr lang="pl-PL" sz="1600" dirty="0" smtClean="0">
                <a:latin typeface="Bookman Old Style" pitchFamily="18" charset="0"/>
              </a:rPr>
              <a:t>szkołą </a:t>
            </a:r>
            <a:r>
              <a:rPr lang="pl-PL" sz="1600" dirty="0">
                <a:latin typeface="Bookman Old Style" pitchFamily="18" charset="0"/>
              </a:rPr>
              <a:t>pracownika służby </a:t>
            </a:r>
            <a:r>
              <a:rPr lang="pl-PL" sz="1600" dirty="0" err="1">
                <a:latin typeface="Bookman Old Style" pitchFamily="18" charset="0"/>
              </a:rPr>
              <a:t>bhp</a:t>
            </a:r>
            <a:r>
              <a:rPr lang="pl-PL" sz="1600" dirty="0" smtClean="0">
                <a:latin typeface="Bookman Old Style" pitchFamily="18" charset="0"/>
              </a:rPr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O </a:t>
            </a:r>
            <a:r>
              <a:rPr lang="pl-PL" sz="1600" dirty="0">
                <a:latin typeface="Bookman Old Style" pitchFamily="18" charset="0"/>
              </a:rPr>
              <a:t>wypadku śmiertelnym, ciężkim i zbiorowym dyrektor </a:t>
            </a:r>
            <a:r>
              <a:rPr lang="pl-PL" sz="1600" dirty="0" smtClean="0">
                <a:latin typeface="Bookman Old Style" pitchFamily="18" charset="0"/>
              </a:rPr>
              <a:t>szkoły </a:t>
            </a:r>
            <a:r>
              <a:rPr lang="pl-PL" sz="1600" dirty="0">
                <a:latin typeface="Bookman Old Style" pitchFamily="18" charset="0"/>
              </a:rPr>
              <a:t>zawiadamia niezwłocznie prokuratora i kuratora oświaty. </a:t>
            </a:r>
            <a:endParaRPr lang="pl-PL" sz="1600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lina W\AppData\Local\Microsoft\Windows\Temporary Internet Files\Content.IE5\7EWAV5B3\200px-Rotavirus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429833"/>
            <a:ext cx="4481264" cy="3428167"/>
          </a:xfrm>
          <a:prstGeom prst="ellipse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467544" y="620688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O </a:t>
            </a:r>
            <a:r>
              <a:rPr lang="pl-PL" dirty="0">
                <a:latin typeface="Bookman Old Style" pitchFamily="18" charset="0"/>
              </a:rPr>
              <a:t>wypadku, do którego doszło w wyniku </a:t>
            </a:r>
            <a:r>
              <a:rPr lang="pl-PL" b="1" dirty="0">
                <a:latin typeface="Bookman Old Style" pitchFamily="18" charset="0"/>
              </a:rPr>
              <a:t>zatrucia</a:t>
            </a:r>
            <a:r>
              <a:rPr lang="pl-PL" dirty="0">
                <a:latin typeface="Bookman Old Style" pitchFamily="18" charset="0"/>
              </a:rPr>
              <a:t>, dyrektor </a:t>
            </a:r>
            <a:r>
              <a:rPr lang="pl-PL" dirty="0" smtClean="0">
                <a:latin typeface="Bookman Old Style" pitchFamily="18" charset="0"/>
              </a:rPr>
              <a:t>szkoły </a:t>
            </a:r>
            <a:r>
              <a:rPr lang="pl-PL" dirty="0">
                <a:latin typeface="Bookman Old Style" pitchFamily="18" charset="0"/>
              </a:rPr>
              <a:t>zawiadamia niezwłocznie państwowego inspektora sanitarnego</a:t>
            </a:r>
            <a:r>
              <a:rPr lang="pl-PL" dirty="0" smtClean="0">
                <a:latin typeface="Bookman Old Style" pitchFamily="18" charset="0"/>
              </a:rPr>
              <a:t>. </a:t>
            </a:r>
            <a:r>
              <a:rPr lang="pl-PL" dirty="0">
                <a:latin typeface="Bookman Old Style" pitchFamily="18" charset="0"/>
              </a:rPr>
              <a:t>Jeżeli wypadek został spowodowany niesprawnością techniczną pomieszczenia lub urządzeń, miejsce wypadku pozostawia się nienaruszone. Dyrektor zabezpiecza je do czasu dokonania oględzin lub wykonania szkicu przez zespół </a:t>
            </a:r>
            <a:r>
              <a:rPr lang="pl-PL" dirty="0" smtClean="0">
                <a:latin typeface="Bookman Old Style" pitchFamily="18" charset="0"/>
              </a:rPr>
              <a:t>powypadkowy.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Jeżeli </a:t>
            </a:r>
            <a:r>
              <a:rPr lang="pl-PL" dirty="0">
                <a:latin typeface="Bookman Old Style" pitchFamily="18" charset="0"/>
              </a:rPr>
              <a:t>wypadek zdarzył się w czasie wyjścia, imprezy organizowanej poza terenem </a:t>
            </a:r>
            <a:r>
              <a:rPr lang="pl-PL" dirty="0" smtClean="0">
                <a:latin typeface="Bookman Old Style" pitchFamily="18" charset="0"/>
              </a:rPr>
              <a:t>szkoły</a:t>
            </a:r>
            <a:r>
              <a:rPr lang="pl-PL" dirty="0">
                <a:latin typeface="Bookman Old Style" pitchFamily="18" charset="0"/>
              </a:rPr>
              <a:t>, wszystkie stosowne decyzje podejmuje opiekun </a:t>
            </a:r>
            <a:r>
              <a:rPr lang="pl-PL" dirty="0" smtClean="0">
                <a:latin typeface="Bookman Old Style" pitchFamily="18" charset="0"/>
              </a:rPr>
              <a:t>grupy - kierownik </a:t>
            </a:r>
            <a:r>
              <a:rPr lang="pl-PL" dirty="0">
                <a:latin typeface="Bookman Old Style" pitchFamily="18" charset="0"/>
              </a:rPr>
              <a:t>wycieczki i odpowiada za nie. </a:t>
            </a:r>
            <a:endParaRPr lang="pl-PL" dirty="0" smtClean="0">
              <a:latin typeface="Bookman Old Styl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Dyrektor szkoły </a:t>
            </a:r>
            <a:r>
              <a:rPr lang="pl-PL" dirty="0">
                <a:latin typeface="Bookman Old Style" pitchFamily="18" charset="0"/>
              </a:rPr>
              <a:t>powołuje członków zespołu </a:t>
            </a:r>
            <a:r>
              <a:rPr lang="pl-PL" dirty="0" smtClean="0">
                <a:latin typeface="Bookman Old Style" pitchFamily="18" charset="0"/>
              </a:rPr>
              <a:t>powypadkowego, w którego skład wchodzą: współpracujący </a:t>
            </a:r>
            <a:r>
              <a:rPr lang="pl-PL" dirty="0">
                <a:latin typeface="Bookman Old Style" pitchFamily="18" charset="0"/>
              </a:rPr>
              <a:t>ze </a:t>
            </a:r>
            <a:r>
              <a:rPr lang="pl-PL" dirty="0" smtClean="0">
                <a:latin typeface="Bookman Old Style" pitchFamily="18" charset="0"/>
              </a:rPr>
              <a:t>szkołą </a:t>
            </a:r>
            <a:r>
              <a:rPr lang="pl-PL" dirty="0">
                <a:latin typeface="Bookman Old Style" pitchFamily="18" charset="0"/>
              </a:rPr>
              <a:t>pracownik służby bezpieczeństwa i higieny pracy oraz pracownik </a:t>
            </a:r>
            <a:r>
              <a:rPr lang="pl-PL" dirty="0" smtClean="0">
                <a:latin typeface="Bookman Old Style" pitchFamily="18" charset="0"/>
              </a:rPr>
              <a:t>szkoły </a:t>
            </a:r>
            <a:r>
              <a:rPr lang="pl-PL" dirty="0">
                <a:latin typeface="Bookman Old Style" pitchFamily="18" charset="0"/>
              </a:rPr>
              <a:t>przeszkolony w zakresie </a:t>
            </a:r>
            <a:r>
              <a:rPr lang="pl-PL" dirty="0" err="1" smtClean="0">
                <a:latin typeface="Bookman Old Style" pitchFamily="18" charset="0"/>
              </a:rPr>
              <a:t>bhp</a:t>
            </a:r>
            <a:r>
              <a:rPr lang="pl-PL" dirty="0" smtClean="0">
                <a:latin typeface="Bookman Old Style" pitchFamily="18" charset="0"/>
              </a:rPr>
              <a:t>. Jeżeli </a:t>
            </a:r>
            <a:r>
              <a:rPr lang="pl-PL" dirty="0">
                <a:latin typeface="Bookman Old Style" pitchFamily="18" charset="0"/>
              </a:rPr>
              <a:t>w składzie zespołu nie może uczestniczyć pracownik służby bhp, w skład zespołu wchodzi dyrektor </a:t>
            </a:r>
            <a:r>
              <a:rPr lang="pl-PL" dirty="0" smtClean="0">
                <a:latin typeface="Bookman Old Style" pitchFamily="18" charset="0"/>
              </a:rPr>
              <a:t>szkoły.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W </a:t>
            </a:r>
            <a:r>
              <a:rPr lang="pl-PL" dirty="0">
                <a:latin typeface="Bookman Old Style" pitchFamily="18" charset="0"/>
              </a:rPr>
              <a:t>składzie zespołu może uczestniczyć przedstawiciel organu prowadzącego, kuratora </a:t>
            </a:r>
            <a:r>
              <a:rPr lang="pl-PL" dirty="0" smtClean="0">
                <a:latin typeface="Bookman Old Style" pitchFamily="18" charset="0"/>
              </a:rPr>
              <a:t>oświaty.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Przewodniczącym </a:t>
            </a:r>
            <a:r>
              <a:rPr lang="pl-PL" dirty="0">
                <a:latin typeface="Bookman Old Style" pitchFamily="18" charset="0"/>
              </a:rPr>
              <a:t>zespołu jest pracownik służby bhp, a jeżeli nie ma go w składzie zespołu - przewodniczącego zespołu spośród pracowników szkoły wyznacza </a:t>
            </a:r>
            <a:r>
              <a:rPr lang="pl-PL" dirty="0" smtClean="0">
                <a:latin typeface="Bookman Old Style" pitchFamily="18" charset="0"/>
              </a:rPr>
              <a:t>dyrektor.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Zespół </a:t>
            </a:r>
            <a:r>
              <a:rPr lang="pl-PL" dirty="0">
                <a:latin typeface="Bookman Old Style" pitchFamily="18" charset="0"/>
              </a:rPr>
              <a:t>przeprowadza postępowanie powypadkowe i sporządza dokumentację </a:t>
            </a:r>
            <a:r>
              <a:rPr lang="pl-PL" dirty="0" smtClean="0">
                <a:latin typeface="Bookman Old Style" pitchFamily="18" charset="0"/>
              </a:rPr>
              <a:t>powypadkową</a:t>
            </a:r>
            <a:r>
              <a:rPr lang="pl-PL" dirty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8847"/>
            <a:ext cx="80648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Przesłuchuje </a:t>
            </a:r>
            <a:r>
              <a:rPr lang="pl-PL" sz="1600" dirty="0">
                <a:latin typeface="Bookman Old Style" pitchFamily="18" charset="0"/>
              </a:rPr>
              <a:t>poszkodowanego ucznia (w obecności rodzica lub wychowawcy/pedagoga/psychologa </a:t>
            </a:r>
            <a:r>
              <a:rPr lang="pl-PL" sz="1600" dirty="0" smtClean="0">
                <a:latin typeface="Bookman Old Style" pitchFamily="18" charset="0"/>
              </a:rPr>
              <a:t>szkolnego)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latin typeface="Bookman Old Style" pitchFamily="18" charset="0"/>
              </a:rPr>
              <a:t> </a:t>
            </a:r>
            <a:r>
              <a:rPr lang="pl-PL" sz="1600" dirty="0" smtClean="0">
                <a:latin typeface="Bookman Old Style" pitchFamily="18" charset="0"/>
              </a:rPr>
              <a:t>Sporządza </a:t>
            </a:r>
            <a:r>
              <a:rPr lang="pl-PL" sz="1600" dirty="0">
                <a:latin typeface="Bookman Old Style" pitchFamily="18" charset="0"/>
              </a:rPr>
              <a:t>protokół przesłuchania </a:t>
            </a:r>
            <a:r>
              <a:rPr lang="pl-PL" sz="1600" dirty="0" smtClean="0">
                <a:latin typeface="Bookman Old Style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latin typeface="Bookman Old Style" pitchFamily="18" charset="0"/>
              </a:rPr>
              <a:t> P</a:t>
            </a:r>
            <a:r>
              <a:rPr lang="pl-PL" sz="1600" dirty="0" smtClean="0">
                <a:latin typeface="Bookman Old Style" pitchFamily="18" charset="0"/>
              </a:rPr>
              <a:t>rzesłuchuje </a:t>
            </a:r>
            <a:r>
              <a:rPr lang="pl-PL" sz="1600" dirty="0">
                <a:latin typeface="Bookman Old Style" pitchFamily="18" charset="0"/>
              </a:rPr>
              <a:t>świadków wypadku i sporządza protokoły </a:t>
            </a:r>
            <a:r>
              <a:rPr lang="pl-PL" sz="1600" dirty="0" smtClean="0">
                <a:latin typeface="Bookman Old Style" pitchFamily="18" charset="0"/>
              </a:rPr>
              <a:t>przesłuchania. 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Jeżeli </a:t>
            </a:r>
            <a:r>
              <a:rPr lang="pl-PL" sz="1600" dirty="0">
                <a:latin typeface="Bookman Old Style" pitchFamily="18" charset="0"/>
              </a:rPr>
              <a:t>świadkami są uczniowie - przesłuchanie odbywa się w obecności wychowawcy lub pedagoga/psychologa szkolnego, a protokół przesłuchania odczytuje się w obecności ucznia - świadka i jego </a:t>
            </a:r>
            <a:r>
              <a:rPr lang="pl-PL" sz="1600" dirty="0" smtClean="0">
                <a:latin typeface="Bookman Old Style" pitchFamily="18" charset="0"/>
              </a:rPr>
              <a:t>rodziców. 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Uzyskuje </a:t>
            </a:r>
            <a:r>
              <a:rPr lang="pl-PL" sz="1600" dirty="0">
                <a:latin typeface="Bookman Old Style" pitchFamily="18" charset="0"/>
              </a:rPr>
              <a:t>pisemne oświadczenie nauczyciela, pod opieką którego uczeń przebywał w czasie, gdy zdarzył się </a:t>
            </a:r>
            <a:r>
              <a:rPr lang="pl-PL" sz="1600" dirty="0" smtClean="0">
                <a:latin typeface="Bookman Old Style" pitchFamily="18" charset="0"/>
              </a:rPr>
              <a:t>wypadek.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Uzyskuje </a:t>
            </a:r>
            <a:r>
              <a:rPr lang="pl-PL" sz="1600" dirty="0">
                <a:latin typeface="Bookman Old Style" pitchFamily="18" charset="0"/>
              </a:rPr>
              <a:t>opinię lekarską z opisem doznanych obrażeń i określeniem rodzaju </a:t>
            </a:r>
            <a:r>
              <a:rPr lang="pl-PL" sz="1600" dirty="0" smtClean="0">
                <a:latin typeface="Bookman Old Style" pitchFamily="18" charset="0"/>
              </a:rPr>
              <a:t>wypadku.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Sporządza </a:t>
            </a:r>
            <a:r>
              <a:rPr lang="pl-PL" sz="1600" dirty="0">
                <a:latin typeface="Bookman Old Style" pitchFamily="18" charset="0"/>
              </a:rPr>
              <a:t>protokół </a:t>
            </a:r>
            <a:r>
              <a:rPr lang="pl-PL" sz="1600" dirty="0" smtClean="0">
                <a:latin typeface="Bookman Old Style" pitchFamily="18" charset="0"/>
              </a:rPr>
              <a:t>powypadkowy.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Protokół </a:t>
            </a:r>
            <a:r>
              <a:rPr lang="pl-PL" sz="1600" dirty="0">
                <a:latin typeface="Bookman Old Style" pitchFamily="18" charset="0"/>
              </a:rPr>
              <a:t>powypadkowy podpisują członkowie zespołu oraz dyrektor </a:t>
            </a:r>
            <a:r>
              <a:rPr lang="pl-PL" sz="1600" dirty="0" smtClean="0">
                <a:latin typeface="Bookman Old Style" pitchFamily="18" charset="0"/>
              </a:rPr>
              <a:t>szkoły.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 W </a:t>
            </a:r>
            <a:r>
              <a:rPr lang="pl-PL" sz="1600" dirty="0">
                <a:latin typeface="Bookman Old Style" pitchFamily="18" charset="0"/>
              </a:rPr>
              <a:t>sprawach spornych rozstrzygające jest stanowisko przewodniczącego zespołu; członek zespołu, który nie zgadza się ze stanowiskiem przewodniczącego, może złożyć zdanie odrębne, które odnotowuje się w protokole </a:t>
            </a:r>
            <a:r>
              <a:rPr lang="pl-PL" sz="1600" dirty="0" smtClean="0">
                <a:latin typeface="Bookman Old Style" pitchFamily="18" charset="0"/>
              </a:rPr>
              <a:t>powypadkowym.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>
                <a:latin typeface="Bookman Old Style" pitchFamily="18" charset="0"/>
              </a:rPr>
              <a:t>Przewodniczący </a:t>
            </a:r>
            <a:r>
              <a:rPr lang="pl-PL" sz="1600" dirty="0">
                <a:latin typeface="Bookman Old Style" pitchFamily="18" charset="0"/>
              </a:rPr>
              <a:t>zespołu poucza osoby reprezentujące poszkodowanego o przysługujących im prawach w toku postępowania </a:t>
            </a:r>
            <a:r>
              <a:rPr lang="pl-PL" sz="1600" dirty="0" smtClean="0">
                <a:latin typeface="Bookman Old Style" pitchFamily="18" charset="0"/>
              </a:rPr>
              <a:t>powypadkowego.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latin typeface="Bookman Old Style" pitchFamily="18" charset="0"/>
              </a:rPr>
              <a:t> </a:t>
            </a:r>
            <a:r>
              <a:rPr lang="pl-PL" sz="1600" dirty="0" smtClean="0">
                <a:latin typeface="Bookman Old Style" pitchFamily="18" charset="0"/>
              </a:rPr>
              <a:t>Z treścią </a:t>
            </a:r>
            <a:r>
              <a:rPr lang="pl-PL" sz="1600" dirty="0">
                <a:latin typeface="Bookman Old Style" pitchFamily="18" charset="0"/>
              </a:rPr>
              <a:t>protokołu powypadkowego i innymi materiałami postępowania powypadkowego zaznajamia się: </a:t>
            </a:r>
            <a:r>
              <a:rPr lang="pl-PL" sz="1600" dirty="0" smtClean="0">
                <a:latin typeface="Bookman Old Style" pitchFamily="18" charset="0"/>
              </a:rPr>
              <a:t>rodziców </a:t>
            </a:r>
            <a:r>
              <a:rPr lang="pl-PL" sz="1600" dirty="0">
                <a:latin typeface="Bookman Old Style" pitchFamily="18" charset="0"/>
              </a:rPr>
              <a:t>(opiekunów prawnych) poszkodowanego ucznia, którzy potwierdzają ten fakt podpisem w </a:t>
            </a:r>
            <a:r>
              <a:rPr lang="pl-PL" sz="1600" dirty="0" smtClean="0">
                <a:latin typeface="Bookman Old Style" pitchFamily="18" charset="0"/>
              </a:rPr>
              <a:t>protokole</a:t>
            </a:r>
            <a:r>
              <a:rPr lang="pl-PL" sz="1600" dirty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dirty="0" smtClean="0">
                <a:latin typeface="Bookman Old Style" pitchFamily="18" charset="0"/>
              </a:rPr>
              <a:t> Protokół </a:t>
            </a:r>
            <a:r>
              <a:rPr lang="pl-PL" dirty="0">
                <a:latin typeface="Bookman Old Style" pitchFamily="18" charset="0"/>
              </a:rPr>
              <a:t>doręcza </a:t>
            </a:r>
            <a:r>
              <a:rPr lang="pl-PL" dirty="0" smtClean="0">
                <a:latin typeface="Bookman Old Style" pitchFamily="18" charset="0"/>
              </a:rPr>
              <a:t>się: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latin typeface="Bookman Old Style" pitchFamily="18" charset="0"/>
              </a:rPr>
              <a:t>rodzicom (opiekunom prawnym) poszkodowanego ucznia (kserokopia) </a:t>
            </a:r>
            <a:r>
              <a:rPr lang="pl-PL" dirty="0">
                <a:latin typeface="Bookman Old Style" pitchFamily="18" charset="0"/>
                <a:sym typeface="Symbol"/>
              </a:rPr>
              <a:t></a:t>
            </a:r>
            <a:r>
              <a:rPr lang="pl-PL" dirty="0">
                <a:latin typeface="Bookman Old Style" pitchFamily="18" charset="0"/>
              </a:rPr>
              <a:t> </a:t>
            </a:r>
            <a:endParaRPr lang="pl-PL" dirty="0" smtClean="0">
              <a:latin typeface="Bookman Old Style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organowi </a:t>
            </a:r>
            <a:r>
              <a:rPr lang="pl-PL" dirty="0">
                <a:latin typeface="Bookman Old Style" pitchFamily="18" charset="0"/>
              </a:rPr>
              <a:t>prowadzącemu i kuratorowi oświaty </a:t>
            </a:r>
            <a:endParaRPr lang="pl-PL" dirty="0" smtClean="0">
              <a:latin typeface="Bookman Old Style" pitchFamily="18" charset="0"/>
            </a:endParaRPr>
          </a:p>
          <a:p>
            <a:pPr marL="342900" indent="-342900" algn="just"/>
            <a:r>
              <a:rPr lang="pl-PL" dirty="0">
                <a:latin typeface="Bookman Old Style" pitchFamily="18" charset="0"/>
              </a:rPr>
              <a:t>P</a:t>
            </a:r>
            <a:r>
              <a:rPr lang="pl-PL" dirty="0" smtClean="0">
                <a:latin typeface="Bookman Old Style" pitchFamily="18" charset="0"/>
              </a:rPr>
              <a:t>rotokół powypadkowy </a:t>
            </a:r>
            <a:r>
              <a:rPr lang="pl-PL" dirty="0">
                <a:latin typeface="Bookman Old Style" pitchFamily="18" charset="0"/>
              </a:rPr>
              <a:t>doręcza się na ich </a:t>
            </a:r>
            <a:r>
              <a:rPr lang="pl-PL" dirty="0" smtClean="0">
                <a:latin typeface="Bookman Old Style" pitchFamily="18" charset="0"/>
              </a:rPr>
              <a:t>wniosek. Jeden </a:t>
            </a:r>
            <a:r>
              <a:rPr lang="pl-PL" dirty="0">
                <a:latin typeface="Bookman Old Style" pitchFamily="18" charset="0"/>
              </a:rPr>
              <a:t>egzemplarz protokołu powypadkowego pozostaje w </a:t>
            </a:r>
            <a:r>
              <a:rPr lang="pl-PL" dirty="0" smtClean="0">
                <a:latin typeface="Bookman Old Style" pitchFamily="18" charset="0"/>
              </a:rPr>
              <a:t>szkole</a:t>
            </a:r>
            <a:r>
              <a:rPr lang="pl-PL" dirty="0">
                <a:latin typeface="Bookman Old Style" pitchFamily="18" charset="0"/>
              </a:rPr>
              <a:t>. W ciągu 7 dni od dnia doręczenia protokołu powypadkowego osoby, którym doręczono protokół, mogą złożyć zastrzeżenia do ustaleń protokołu (są o tym informowani przy odbieraniu </a:t>
            </a:r>
            <a:r>
              <a:rPr lang="pl-PL" dirty="0" smtClean="0">
                <a:latin typeface="Bookman Old Style" pitchFamily="18" charset="0"/>
              </a:rPr>
              <a:t>protokołu). </a:t>
            </a:r>
            <a:r>
              <a:rPr lang="pl-PL" dirty="0">
                <a:latin typeface="Bookman Old Style" pitchFamily="18" charset="0"/>
              </a:rPr>
              <a:t>Z</a:t>
            </a:r>
            <a:r>
              <a:rPr lang="pl-PL" dirty="0" smtClean="0">
                <a:latin typeface="Bookman Old Style" pitchFamily="18" charset="0"/>
              </a:rPr>
              <a:t>astrzeżenia </a:t>
            </a:r>
            <a:r>
              <a:rPr lang="pl-PL" dirty="0">
                <a:latin typeface="Bookman Old Style" pitchFamily="18" charset="0"/>
              </a:rPr>
              <a:t>składa się ustnie do protokołu powypadkowego lub na piśmie przewodniczącemu </a:t>
            </a:r>
            <a:r>
              <a:rPr lang="pl-PL" dirty="0" smtClean="0">
                <a:latin typeface="Bookman Old Style" pitchFamily="18" charset="0"/>
              </a:rPr>
              <a:t>zespołu.</a:t>
            </a:r>
          </a:p>
          <a:p>
            <a:pPr marL="342900" indent="-342900" algn="just"/>
            <a:r>
              <a:rPr lang="pl-PL" dirty="0" smtClean="0">
                <a:latin typeface="Bookman Old Style" pitchFamily="18" charset="0"/>
              </a:rPr>
              <a:t>Po </a:t>
            </a:r>
            <a:r>
              <a:rPr lang="pl-PL" dirty="0">
                <a:latin typeface="Bookman Old Style" pitchFamily="18" charset="0"/>
              </a:rPr>
              <a:t>rozpatrzeniu zastrzeżeń organ prowadzący </a:t>
            </a:r>
            <a:r>
              <a:rPr lang="pl-PL" dirty="0" smtClean="0">
                <a:latin typeface="Bookman Old Style" pitchFamily="18" charset="0"/>
              </a:rPr>
              <a:t>szkołę może zlecić </a:t>
            </a:r>
            <a:r>
              <a:rPr lang="pl-PL" dirty="0">
                <a:latin typeface="Bookman Old Style" pitchFamily="18" charset="0"/>
              </a:rPr>
              <a:t>dotychczasowemu zespołowi wyjaśnienie ustaleń protokołu lub przeprowadzenie określonych czynności </a:t>
            </a:r>
            <a:r>
              <a:rPr lang="pl-PL" dirty="0" smtClean="0">
                <a:latin typeface="Bookman Old Style" pitchFamily="18" charset="0"/>
              </a:rPr>
              <a:t>dowodowych, powołać </a:t>
            </a:r>
            <a:r>
              <a:rPr lang="pl-PL" dirty="0">
                <a:latin typeface="Bookman Old Style" pitchFamily="18" charset="0"/>
              </a:rPr>
              <a:t>nowy zespół celem ponownego przeprowadzenia postępowania </a:t>
            </a:r>
            <a:r>
              <a:rPr lang="pl-PL" dirty="0" smtClean="0">
                <a:latin typeface="Bookman Old Style" pitchFamily="18" charset="0"/>
              </a:rPr>
              <a:t>powypadkowego.</a:t>
            </a:r>
          </a:p>
          <a:p>
            <a:pPr marL="342900" indent="-342900" algn="just"/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>
                <a:latin typeface="Bookman Old Style" pitchFamily="18" charset="0"/>
              </a:rPr>
              <a:t>Dyrektor </a:t>
            </a:r>
            <a:r>
              <a:rPr lang="pl-PL" dirty="0" smtClean="0">
                <a:latin typeface="Bookman Old Style" pitchFamily="18" charset="0"/>
              </a:rPr>
              <a:t>szkoły </a:t>
            </a:r>
            <a:r>
              <a:rPr lang="pl-PL" dirty="0">
                <a:latin typeface="Bookman Old Style" pitchFamily="18" charset="0"/>
              </a:rPr>
              <a:t>prowadzi rejestr wypadków wg wzoru określonego w rozporządzeniu </a:t>
            </a:r>
            <a:r>
              <a:rPr lang="pl-PL" dirty="0" err="1">
                <a:latin typeface="Bookman Old Style" pitchFamily="18" charset="0"/>
              </a:rPr>
              <a:t>MENiS</a:t>
            </a:r>
            <a:r>
              <a:rPr lang="pl-PL" dirty="0">
                <a:latin typeface="Bookman Old Style" pitchFamily="18" charset="0"/>
              </a:rPr>
              <a:t> z dnia 31.12.2002 r. w sprawie bezpieczeństwa i higieny w publicznych i niepublicznych szkołach i placówkach. Dyrektor </a:t>
            </a:r>
            <a:r>
              <a:rPr lang="pl-PL" dirty="0" smtClean="0">
                <a:latin typeface="Bookman Old Style" pitchFamily="18" charset="0"/>
              </a:rPr>
              <a:t>szkoły </a:t>
            </a:r>
            <a:r>
              <a:rPr lang="pl-PL" dirty="0">
                <a:latin typeface="Bookman Old Style" pitchFamily="18" charset="0"/>
              </a:rPr>
              <a:t>omawia z pracownikami </a:t>
            </a:r>
            <a:r>
              <a:rPr lang="pl-PL" dirty="0" smtClean="0">
                <a:latin typeface="Bookman Old Style" pitchFamily="18" charset="0"/>
              </a:rPr>
              <a:t>szkoły </a:t>
            </a:r>
            <a:r>
              <a:rPr lang="pl-PL" dirty="0">
                <a:latin typeface="Bookman Old Style" pitchFamily="18" charset="0"/>
              </a:rPr>
              <a:t>okoliczności i przyczyny wypadków oraz ustala środki niezbędne do zapobieżenia im.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 descr="C:\Users\Alina W\AppData\Local\Microsoft\Windows\Temporary Internet Files\Content.IE5\0BZYDGLK\E003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7457" y="1961457"/>
            <a:ext cx="4896543" cy="4896543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>
                <a:latin typeface="Bookman Old Style" pitchFamily="18" charset="0"/>
              </a:rPr>
              <a:t>OGÓLNE ZASADY POSTĘPOWANIA PRZY UDZIELANIU PIERWSZEJ POMOCY POSZKODOWANYM W WYPADKU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l-PL" sz="1400" dirty="0" smtClean="0">
                <a:latin typeface="Bookman Old Style" pitchFamily="18" charset="0"/>
              </a:rPr>
              <a:t>Należy </a:t>
            </a:r>
            <a:r>
              <a:rPr lang="pl-PL" sz="1400" dirty="0">
                <a:latin typeface="Bookman Old Style" pitchFamily="18" charset="0"/>
              </a:rPr>
              <a:t>pamiętać, że udzielenie pierwszej pomocy poszkodowanym w wypadkach jest prawnym obowiązkiem każdego (art. 162 K</a:t>
            </a:r>
            <a:r>
              <a:rPr lang="pl-PL" sz="1400" dirty="0" smtClean="0">
                <a:latin typeface="Bookman Old Style" pitchFamily="18" charset="0"/>
              </a:rPr>
              <a:t>odeksu Karnego).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Zachować </a:t>
            </a:r>
            <a:r>
              <a:rPr lang="pl-PL" sz="1400" dirty="0">
                <a:latin typeface="Bookman Old Style" pitchFamily="18" charset="0"/>
              </a:rPr>
              <a:t>spokój, nie wpadać w panikę, rozpoznać stan poszkodowanego</a:t>
            </a:r>
            <a:r>
              <a:rPr lang="pl-PL" sz="1400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 </a:t>
            </a:r>
            <a:r>
              <a:rPr lang="pl-PL" sz="1400" dirty="0">
                <a:latin typeface="Bookman Old Style" pitchFamily="18" charset="0"/>
              </a:rPr>
              <a:t>Usunąć poszkodowanego z rejonu zagrożenia. Jeśli stwierdzisz, że sam nie potrafisz udzielić pierwszej pomocy, zorganizuj ją zawiadamiając placówkę służby zdrowia lub kogoś z otoczenia, kto potrafi jej udzielić</a:t>
            </a:r>
            <a:r>
              <a:rPr lang="pl-PL" sz="1400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 Poszkodowanemu </a:t>
            </a:r>
            <a:r>
              <a:rPr lang="pl-PL" sz="1400" dirty="0">
                <a:latin typeface="Bookman Old Style" pitchFamily="18" charset="0"/>
              </a:rPr>
              <a:t>zapewnić spokój, odsunąć z otoczenia zbędne osoby, w każdej sytuacji zapewnić poszkodowanemu ciepłe </a:t>
            </a:r>
            <a:r>
              <a:rPr lang="pl-PL" sz="1400" dirty="0" smtClean="0">
                <a:latin typeface="Bookman Old Style" pitchFamily="18" charset="0"/>
              </a:rPr>
              <a:t>okrycie.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Nie </a:t>
            </a:r>
            <a:r>
              <a:rPr lang="pl-PL" sz="1400" dirty="0">
                <a:latin typeface="Bookman Old Style" pitchFamily="18" charset="0"/>
              </a:rPr>
              <a:t>lekceważyć nawet drobnych skaleczeń, każde skaleczenie należy prawidłowo </a:t>
            </a:r>
            <a:r>
              <a:rPr lang="pl-PL" sz="1400" dirty="0" smtClean="0">
                <a:latin typeface="Bookman Old Style" pitchFamily="18" charset="0"/>
              </a:rPr>
              <a:t>zaopatrzyć.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W </a:t>
            </a:r>
            <a:r>
              <a:rPr lang="pl-PL" sz="1400" dirty="0">
                <a:latin typeface="Bookman Old Style" pitchFamily="18" charset="0"/>
              </a:rPr>
              <a:t>przypadkach porażenia prądem, braku oddechu, braku pracy serca, krwotoku, zatrucia i innych poważnych urazów - </a:t>
            </a:r>
            <a:r>
              <a:rPr lang="pl-PL" sz="1400" b="1" dirty="0">
                <a:latin typeface="Bookman Old Style" pitchFamily="18" charset="0"/>
              </a:rPr>
              <a:t>bezwzględnie wezwać lekarza (pogotowie ratunkowe</a:t>
            </a:r>
            <a:r>
              <a:rPr lang="pl-PL" sz="1400" b="1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Do </a:t>
            </a:r>
            <a:r>
              <a:rPr lang="pl-PL" sz="1400" dirty="0">
                <a:latin typeface="Bookman Old Style" pitchFamily="18" charset="0"/>
              </a:rPr>
              <a:t>chwili przybycia lekarza nie przerywać rozpoczętego sztucznego </a:t>
            </a:r>
            <a:r>
              <a:rPr lang="pl-PL" sz="1400" dirty="0" smtClean="0">
                <a:latin typeface="Bookman Old Style" pitchFamily="18" charset="0"/>
              </a:rPr>
              <a:t>oddychania.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Poszkodowanego </a:t>
            </a:r>
            <a:r>
              <a:rPr lang="pl-PL" sz="1400" dirty="0">
                <a:latin typeface="Bookman Old Style" pitchFamily="18" charset="0"/>
              </a:rPr>
              <a:t>z krwotokiem wolno tylko przenosić lub przewozić</a:t>
            </a:r>
            <a:r>
              <a:rPr lang="pl-PL" sz="1400" dirty="0" smtClean="0">
                <a:latin typeface="Bookman Old Style" pitchFamily="18" charset="0"/>
              </a:rPr>
              <a:t>. 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Poszkodowanemu </a:t>
            </a:r>
            <a:r>
              <a:rPr lang="pl-PL" sz="1400" dirty="0">
                <a:latin typeface="Bookman Old Style" pitchFamily="18" charset="0"/>
              </a:rPr>
              <a:t>z utratą świadomości nie wolno podawać leków w postaci płynnej ani stałej (tabletki</a:t>
            </a:r>
            <a:r>
              <a:rPr lang="pl-PL" sz="1400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W </a:t>
            </a:r>
            <a:r>
              <a:rPr lang="pl-PL" sz="1400" dirty="0">
                <a:latin typeface="Bookman Old Style" pitchFamily="18" charset="0"/>
              </a:rPr>
              <a:t>przypadku podejrzeń uszkodzenia kręgosłupa, nie wolno bez koniecznej przyczyny zmieniać pozycji poszkodowanego. </a:t>
            </a:r>
          </a:p>
          <a:p>
            <a:pPr algn="just"/>
            <a:r>
              <a:rPr lang="pl-PL" sz="1400" dirty="0" smtClean="0">
                <a:latin typeface="Bookman Old Style" pitchFamily="18" charset="0"/>
              </a:rPr>
              <a:t>Nie </a:t>
            </a:r>
            <a:r>
              <a:rPr lang="pl-PL" sz="1400" dirty="0">
                <a:latin typeface="Bookman Old Style" pitchFamily="18" charset="0"/>
              </a:rPr>
              <a:t>pozostawiać poszkodowanego bez opieki.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lina W\AppData\Local\Microsoft\Windows\Temporary Internet Files\Content.IE5\0BZYDGLK\hah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408712" cy="640871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Bookman Old Style" pitchFamily="18" charset="0"/>
              </a:rPr>
              <a:t>PROCEDURA POSTĘPOWANIA Z UCZNIEM, KTÓRY ŹLE CZUJE SIĘ NA LEKCJI.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latin typeface="Bookman Old Style" pitchFamily="18" charset="0"/>
              </a:rPr>
              <a:t>Jeżeli </a:t>
            </a:r>
            <a:r>
              <a:rPr lang="pl-PL" sz="2000" dirty="0">
                <a:latin typeface="Bookman Old Style" pitchFamily="18" charset="0"/>
              </a:rPr>
              <a:t>zdarzenie ma miejsce w czasie zajęć lekcyjnych, </a:t>
            </a:r>
            <a:r>
              <a:rPr lang="pl-PL" sz="2000" dirty="0" smtClean="0">
                <a:latin typeface="Bookman Old Style" pitchFamily="18" charset="0"/>
              </a:rPr>
              <a:t>nauczyciel wysyła </a:t>
            </a:r>
            <a:r>
              <a:rPr lang="pl-PL" sz="2000" dirty="0">
                <a:latin typeface="Bookman Old Style" pitchFamily="18" charset="0"/>
              </a:rPr>
              <a:t>innego ucznia do pokoju nauczycielskiego lub sekretariatu w celu wezwania osoby mającej sprawować </a:t>
            </a:r>
            <a:r>
              <a:rPr lang="pl-PL" sz="2000" dirty="0" smtClean="0">
                <a:latin typeface="Bookman Old Style" pitchFamily="18" charset="0"/>
              </a:rPr>
              <a:t>opiekę klasą.</a:t>
            </a:r>
          </a:p>
          <a:p>
            <a:pPr algn="just"/>
            <a:r>
              <a:rPr lang="pl-PL" sz="2000" dirty="0" smtClean="0">
                <a:latin typeface="Bookman Old Style" pitchFamily="18" charset="0"/>
              </a:rPr>
              <a:t>Ucznia </a:t>
            </a:r>
            <a:r>
              <a:rPr lang="pl-PL" sz="2000" dirty="0">
                <a:latin typeface="Bookman Old Style" pitchFamily="18" charset="0"/>
              </a:rPr>
              <a:t>przyprowadza do </a:t>
            </a:r>
            <a:r>
              <a:rPr lang="pl-PL" sz="2000" dirty="0" smtClean="0">
                <a:latin typeface="Bookman Old Style" pitchFamily="18" charset="0"/>
              </a:rPr>
              <a:t>sekretariatu.</a:t>
            </a:r>
          </a:p>
          <a:p>
            <a:pPr algn="just"/>
            <a:r>
              <a:rPr lang="pl-PL" sz="2000" dirty="0" smtClean="0">
                <a:latin typeface="Bookman Old Style" pitchFamily="18" charset="0"/>
              </a:rPr>
              <a:t>Telefonicznie </a:t>
            </a:r>
            <a:r>
              <a:rPr lang="pl-PL" sz="2000" dirty="0">
                <a:latin typeface="Bookman Old Style" pitchFamily="18" charset="0"/>
              </a:rPr>
              <a:t>informuje rodziców o zaistniałej </a:t>
            </a:r>
            <a:r>
              <a:rPr lang="pl-PL" sz="2000" dirty="0" smtClean="0">
                <a:latin typeface="Bookman Old Style" pitchFamily="18" charset="0"/>
              </a:rPr>
              <a:t>sytuacji (nauczyciel</a:t>
            </a:r>
            <a:r>
              <a:rPr lang="pl-PL" sz="2000" dirty="0">
                <a:latin typeface="Bookman Old Style" pitchFamily="18" charset="0"/>
              </a:rPr>
              <a:t>, dyrektor, pracownik administracyjny szkoły</a:t>
            </a:r>
            <a:r>
              <a:rPr lang="pl-PL" sz="2000" dirty="0" smtClean="0">
                <a:latin typeface="Bookman Old Style" pitchFamily="18" charset="0"/>
              </a:rPr>
              <a:t>).</a:t>
            </a:r>
          </a:p>
          <a:p>
            <a:pPr algn="just"/>
            <a:r>
              <a:rPr lang="pl-PL" sz="2000" dirty="0" smtClean="0">
                <a:latin typeface="Bookman Old Style" pitchFamily="18" charset="0"/>
              </a:rPr>
              <a:t>Rodzic </a:t>
            </a:r>
            <a:r>
              <a:rPr lang="pl-PL" sz="2000" dirty="0">
                <a:latin typeface="Bookman Old Style" pitchFamily="18" charset="0"/>
              </a:rPr>
              <a:t>(opiekun prawny) zobowiązany jest do odebrania dziecka ze </a:t>
            </a:r>
            <a:r>
              <a:rPr lang="pl-PL" sz="2000" dirty="0" smtClean="0">
                <a:latin typeface="Bookman Old Style" pitchFamily="18" charset="0"/>
              </a:rPr>
              <a:t>szkoły.</a:t>
            </a:r>
          </a:p>
          <a:p>
            <a:pPr algn="just"/>
            <a:r>
              <a:rPr lang="pl-PL" sz="2000" dirty="0" smtClean="0">
                <a:latin typeface="Bookman Old Style" pitchFamily="18" charset="0"/>
              </a:rPr>
              <a:t>W </a:t>
            </a:r>
            <a:r>
              <a:rPr lang="pl-PL" sz="2000" dirty="0">
                <a:latin typeface="Bookman Old Style" pitchFamily="18" charset="0"/>
              </a:rPr>
              <a:t>sytuacjach zagrażających życiu powiadamia pogotowie ratunkowe (nauczyciel, dyrektor, pracownik administracyjny szkoły). </a:t>
            </a:r>
          </a:p>
          <a:p>
            <a:pPr algn="just"/>
            <a:r>
              <a:rPr lang="pl-PL" sz="2000" dirty="0" smtClean="0">
                <a:latin typeface="Bookman Old Style" pitchFamily="18" charset="0"/>
              </a:rPr>
              <a:t>Uczeń </a:t>
            </a:r>
            <a:r>
              <a:rPr lang="pl-PL" sz="2000" dirty="0">
                <a:latin typeface="Bookman Old Style" pitchFamily="18" charset="0"/>
              </a:rPr>
              <a:t>oczekuje na rodziców pod opieką pracownika </a:t>
            </a:r>
            <a:r>
              <a:rPr lang="pl-PL" sz="2000" dirty="0" smtClean="0">
                <a:latin typeface="Bookman Old Style" pitchFamily="18" charset="0"/>
              </a:rPr>
              <a:t>szkoły.</a:t>
            </a:r>
          </a:p>
          <a:p>
            <a:pPr algn="just"/>
            <a:r>
              <a:rPr lang="pl-PL" sz="2000" b="1" dirty="0" smtClean="0">
                <a:latin typeface="Bookman Old Style" pitchFamily="18" charset="0"/>
              </a:rPr>
              <a:t>Nie </a:t>
            </a:r>
            <a:r>
              <a:rPr lang="pl-PL" sz="2000" b="1" dirty="0">
                <a:latin typeface="Bookman Old Style" pitchFamily="18" charset="0"/>
              </a:rPr>
              <a:t>wolno pozostawić ucznia bez opieki.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C:\Users\Alina W\AppData\Local\Microsoft\Windows\Temporary Internet Files\Content.IE5\YNJUR63B\d[1].jpg"/>
          <p:cNvPicPr>
            <a:picLocks noChangeAspect="1" noChangeArrowheads="1"/>
          </p:cNvPicPr>
          <p:nvPr/>
        </p:nvPicPr>
        <p:blipFill>
          <a:blip r:embed="rId2" cstate="print"/>
          <a:srcRect l="15678" t="9385" r="10843" b="17136"/>
          <a:stretch>
            <a:fillRect/>
          </a:stretch>
        </p:blipFill>
        <p:spPr bwMode="auto">
          <a:xfrm>
            <a:off x="5975648" y="764704"/>
            <a:ext cx="3168352" cy="3168352"/>
          </a:xfrm>
          <a:prstGeom prst="ellipse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Bookman Old Style" pitchFamily="18" charset="0"/>
              </a:rPr>
              <a:t>PROCEDURA POSTĘPOWANIA Z UCZNIEM, KTÓRY ŹLE ZACHOWUJE SIĘ NA LEKCJI.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>
                <a:latin typeface="Bookman Old Style" pitchFamily="18" charset="0"/>
              </a:rPr>
              <a:t>Nauczyciel: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Podejmuje </a:t>
            </a:r>
            <a:r>
              <a:rPr lang="pl-PL" dirty="0">
                <a:latin typeface="Bookman Old Style" pitchFamily="18" charset="0"/>
              </a:rPr>
              <a:t>działania mające na celu podporządkowanie się ucznia Regulaminowi </a:t>
            </a:r>
            <a:r>
              <a:rPr lang="pl-PL" dirty="0" smtClean="0">
                <a:latin typeface="Bookman Old Style" pitchFamily="18" charset="0"/>
              </a:rPr>
              <a:t>Ucznia.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Zgłasza </a:t>
            </a:r>
            <a:r>
              <a:rPr lang="pl-PL" dirty="0">
                <a:latin typeface="Bookman Old Style" pitchFamily="18" charset="0"/>
              </a:rPr>
              <a:t>po lekcji sprawę do wychowawcy </a:t>
            </a:r>
            <a:r>
              <a:rPr lang="pl-PL" dirty="0" smtClean="0">
                <a:latin typeface="Bookman Old Style" pitchFamily="18" charset="0"/>
              </a:rPr>
              <a:t>klasy.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Po </a:t>
            </a:r>
            <a:r>
              <a:rPr lang="pl-PL" dirty="0">
                <a:latin typeface="Bookman Old Style" pitchFamily="18" charset="0"/>
              </a:rPr>
              <a:t>rozpatrzeniu sprawy wychowawca zasięga opinii pedagoga i psychologa oraz wzywa rodziców w celu poinformowania ich o zachowaniu </a:t>
            </a:r>
            <a:r>
              <a:rPr lang="pl-PL" dirty="0" smtClean="0">
                <a:latin typeface="Bookman Old Style" pitchFamily="18" charset="0"/>
              </a:rPr>
              <a:t>dziecka.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Wychowawca </a:t>
            </a:r>
            <a:r>
              <a:rPr lang="pl-PL" dirty="0">
                <a:latin typeface="Bookman Old Style" pitchFamily="18" charset="0"/>
              </a:rPr>
              <a:t>może zastosować kary przewidziane w Regulaminie </a:t>
            </a:r>
            <a:r>
              <a:rPr lang="pl-PL" dirty="0" smtClean="0">
                <a:latin typeface="Bookman Old Style" pitchFamily="18" charset="0"/>
              </a:rPr>
              <a:t>Ucznia.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Zgłasza </a:t>
            </a:r>
            <a:r>
              <a:rPr lang="pl-PL" dirty="0">
                <a:latin typeface="Bookman Old Style" pitchFamily="18" charset="0"/>
              </a:rPr>
              <a:t>sprawę do </a:t>
            </a:r>
            <a:r>
              <a:rPr lang="pl-PL" dirty="0" smtClean="0">
                <a:latin typeface="Bookman Old Style" pitchFamily="18" charset="0"/>
              </a:rPr>
              <a:t>dyrektora.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latin typeface="Bookman Old Style" pitchFamily="18" charset="0"/>
              </a:rPr>
              <a:t>Jeśli </a:t>
            </a:r>
            <a:r>
              <a:rPr lang="pl-PL" dirty="0">
                <a:latin typeface="Bookman Old Style" pitchFamily="18" charset="0"/>
              </a:rPr>
              <a:t>są to sytuacje nawracające, ustala się system pracy z uczniem i oddziaływań indywidualnych (pedagog, wychowawca, rodzice) w celu eliminacji zachowań niepożądanych.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2791</Words>
  <Application>Microsoft Office PowerPoint</Application>
  <PresentationFormat>Pokaz na ekranie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Szkolne procedury postępowania w przypadku występowania przejawów demoralizacji i zachowań zagrażających bezpieczeństwu uczniów i nauczycieli </vt:lpstr>
      <vt:lpstr>  PROCEDURA POSTĘPOWANIA W SYTUACJI ZAISTNIENIA WYPADKU UCZNIA  </vt:lpstr>
      <vt:lpstr>Slajd 3</vt:lpstr>
      <vt:lpstr>Slajd 4</vt:lpstr>
      <vt:lpstr>Slajd 5</vt:lpstr>
      <vt:lpstr>Slajd 6</vt:lpstr>
      <vt:lpstr>OGÓLNE ZASADY POSTĘPOWANIA PRZY UDZIELANIU PIERWSZEJ POMOCY POSZKODOWANYM W WYPADKU</vt:lpstr>
      <vt:lpstr>PROCEDURA POSTĘPOWANIA Z UCZNIEM, KTÓRY ŹLE CZUJE SIĘ NA LEKCJI.</vt:lpstr>
      <vt:lpstr>PROCEDURA POSTĘPOWANIA Z UCZNIEM, KTÓRY ŹLE ZACHOWUJE SIĘ NA LEKCJI.</vt:lpstr>
      <vt:lpstr>UCZEŃ ZACHOWUJE SIĘ AGRESYWNIE  (ŹLE SIĘ ZACHOWUJE).</vt:lpstr>
      <vt:lpstr>PROCEDURY POSTĘPOWANIA NAUCZYCIELI W PRZYPADKU PRZYŁAPANIA UCZNIA NA PALENIU PAPIEROSÓW BĄDŹ PRZYNIESIENIA ICH DO SZKOŁY BĄDŹ ICH POSIADANIA.</vt:lpstr>
      <vt:lpstr>Slajd 12</vt:lpstr>
      <vt:lpstr>PODEJRZENIA SPOŻYCIA ALKOHOLU LUB ZAŻYCIA NARKOTYKÓW PRZEZ UCZNIA</vt:lpstr>
      <vt:lpstr> ZNALEZIENIE NA TERENIE SZKOŁY SUBSTANCJI PRZYPOMINAJĄCYCH WYGLĄDEM ŚRODKI ODURZAJĄCE</vt:lpstr>
      <vt:lpstr>PROCEDURA POSTĘPOWANIA Z UCZNIEM – SPRAWCĄ CZYNU KARALNEGO LUB PRZESTĘPSTWA. </vt:lpstr>
      <vt:lpstr>PROCEDURA POSTĘPOWANIA Z UCZNIEM, KTÓRY STAŁ SIĘ OFIARĄ CZYNU KARALNEGO. </vt:lpstr>
      <vt:lpstr>PROCEDURA POSTĘPOWANIA Z UCZNIEM, KTÓRY NIE UCZĘSZCZA NA ZAJĘCIA SZKOLNE – WAGARY. </vt:lpstr>
      <vt:lpstr>USPRAWIEDLIWIENIA </vt:lpstr>
      <vt:lpstr>PROCEDURY POSTĘPOWANIA W SYTUACJI KRYZYSOWEJ – SAMOOKALECZENIA, MYŚLI SAMOBÓJCZE.</vt:lpstr>
      <vt:lpstr>PROCEDURA POSTĘPOWANIA PODCZAS ATAKU PADACZKI U UCZNIA</vt:lpstr>
      <vt:lpstr>Slajd 21</vt:lpstr>
      <vt:lpstr>PROCEDURY POSTĘPOWANIA W PRZYPADKU CIĄŻY UCZENNICY.</vt:lpstr>
      <vt:lpstr>Slajd 23</vt:lpstr>
      <vt:lpstr>Opracowała i zaprezentowała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Szkolne procedury postępowania w przypadku występowania przejawów demoralizacji i zachowań zagrażających bezpieczeństwu uczniów i nauczycieli</dc:title>
  <dc:creator>Alina W</dc:creator>
  <cp:lastModifiedBy>Alina W</cp:lastModifiedBy>
  <cp:revision>48</cp:revision>
  <dcterms:created xsi:type="dcterms:W3CDTF">2016-03-02T20:56:15Z</dcterms:created>
  <dcterms:modified xsi:type="dcterms:W3CDTF">2016-06-22T18:27:59Z</dcterms:modified>
</cp:coreProperties>
</file>